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6" r:id="rId2"/>
    <p:sldId id="266" r:id="rId3"/>
    <p:sldId id="318" r:id="rId4"/>
    <p:sldId id="306" r:id="rId5"/>
    <p:sldId id="308" r:id="rId6"/>
    <p:sldId id="293" r:id="rId7"/>
    <p:sldId id="342" r:id="rId8"/>
    <p:sldId id="309" r:id="rId9"/>
    <p:sldId id="300" r:id="rId10"/>
    <p:sldId id="335" r:id="rId11"/>
    <p:sldId id="303" r:id="rId12"/>
    <p:sldId id="312" r:id="rId13"/>
    <p:sldId id="274" r:id="rId14"/>
    <p:sldId id="332" r:id="rId15"/>
    <p:sldId id="313" r:id="rId16"/>
    <p:sldId id="316" r:id="rId17"/>
    <p:sldId id="261" r:id="rId18"/>
    <p:sldId id="264" r:id="rId19"/>
    <p:sldId id="314" r:id="rId20"/>
    <p:sldId id="265" r:id="rId21"/>
    <p:sldId id="339" r:id="rId22"/>
    <p:sldId id="319" r:id="rId23"/>
    <p:sldId id="285" r:id="rId24"/>
    <p:sldId id="325" r:id="rId25"/>
    <p:sldId id="326" r:id="rId26"/>
    <p:sldId id="327" r:id="rId27"/>
    <p:sldId id="323" r:id="rId28"/>
    <p:sldId id="340" r:id="rId29"/>
    <p:sldId id="321" r:id="rId30"/>
    <p:sldId id="341" r:id="rId31"/>
    <p:sldId id="343" r:id="rId32"/>
  </p:sldIdLst>
  <p:sldSz cx="10688638" cy="756285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212"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48" autoAdjust="0"/>
    <p:restoredTop sz="90929"/>
  </p:normalViewPr>
  <p:slideViewPr>
    <p:cSldViewPr>
      <p:cViewPr>
        <p:scale>
          <a:sx n="70" d="100"/>
          <a:sy n="70" d="100"/>
        </p:scale>
        <p:origin x="-1086" y="-792"/>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mm24\My%20Documents\ISSUES\Papers\SurveySummarywith%20percentage%20analysis%200409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003960477217011"/>
          <c:y val="2.4858659746338378E-2"/>
          <c:w val="0.59266046881811663"/>
          <c:h val="0.5580696156356526"/>
        </c:manualLayout>
      </c:layout>
      <c:barChart>
        <c:barDir val="col"/>
        <c:grouping val="clustered"/>
        <c:ser>
          <c:idx val="0"/>
          <c:order val="0"/>
          <c:tx>
            <c:v>Industry preferred methods of acquiring new information (at least monthly)</c:v>
          </c:tx>
          <c:spPr>
            <a:solidFill>
              <a:srgbClr val="00B050"/>
            </a:solidFill>
          </c:spPr>
          <c:trendline>
            <c:spPr>
              <a:ln w="25400">
                <a:solidFill>
                  <a:srgbClr val="92D050"/>
                </a:solidFill>
              </a:ln>
            </c:spPr>
            <c:trendlineType val="linear"/>
          </c:trendline>
          <c:cat>
            <c:strRef>
              <c:f>'Chart 1 data'!$B$29:$B$51</c:f>
              <c:strCache>
                <c:ptCount val="23"/>
                <c:pt idx="0">
                  <c:v>Trade magazines</c:v>
                </c:pt>
                <c:pt idx="1">
                  <c:v>Professional institution journals</c:v>
                </c:pt>
                <c:pt idx="2">
                  <c:v>Talking to colleagues</c:v>
                </c:pt>
                <c:pt idx="3">
                  <c:v>Newspapers</c:v>
                </c:pt>
                <c:pt idx="4">
                  <c:v>e-bulletins</c:v>
                </c:pt>
                <c:pt idx="5">
                  <c:v>Intranets</c:v>
                </c:pt>
                <c:pt idx="6">
                  <c:v>Evening meetings</c:v>
                </c:pt>
                <c:pt idx="7">
                  <c:v>Local lunchtime meetings</c:v>
                </c:pt>
                <c:pt idx="8">
                  <c:v>External web searches</c:v>
                </c:pt>
                <c:pt idx="9">
                  <c:v>TV programmes or films</c:v>
                </c:pt>
                <c:pt idx="10">
                  <c:v>Site visits</c:v>
                </c:pt>
                <c:pt idx="11">
                  <c:v>Technical leaflets</c:v>
                </c:pt>
                <c:pt idx="12">
                  <c:v>Websites</c:v>
                </c:pt>
                <c:pt idx="13">
                  <c:v>Web-based services such as IHS</c:v>
                </c:pt>
                <c:pt idx="14">
                  <c:v>Short technical courses</c:v>
                </c:pt>
                <c:pt idx="15">
                  <c:v>Research journals</c:v>
                </c:pt>
                <c:pt idx="16">
                  <c:v>Books</c:v>
                </c:pt>
                <c:pt idx="17">
                  <c:v>Participatory workshops</c:v>
                </c:pt>
                <c:pt idx="18">
                  <c:v>Conferences</c:v>
                </c:pt>
                <c:pt idx="19">
                  <c:v>Trade fairs/Events</c:v>
                </c:pt>
                <c:pt idx="20">
                  <c:v>Personal involvement in academic research </c:v>
                </c:pt>
                <c:pt idx="21">
                  <c:v>Further personal education (diplomas, MPhil, etc.)</c:v>
                </c:pt>
                <c:pt idx="22">
                  <c:v>Long technical courses </c:v>
                </c:pt>
              </c:strCache>
            </c:strRef>
          </c:cat>
          <c:val>
            <c:numRef>
              <c:f>'Chart 1 data'!$C$29:$C$51</c:f>
              <c:numCache>
                <c:formatCode>0%</c:formatCode>
                <c:ptCount val="23"/>
                <c:pt idx="0">
                  <c:v>0.82142857142857573</c:v>
                </c:pt>
                <c:pt idx="1">
                  <c:v>0.6428571428571429</c:v>
                </c:pt>
                <c:pt idx="2">
                  <c:v>0.81707317073170727</c:v>
                </c:pt>
                <c:pt idx="3">
                  <c:v>0.73809523809524191</c:v>
                </c:pt>
                <c:pt idx="4">
                  <c:v>0.59523809523809634</c:v>
                </c:pt>
                <c:pt idx="5">
                  <c:v>0.53571428571428559</c:v>
                </c:pt>
                <c:pt idx="6">
                  <c:v>0.25609756097560982</c:v>
                </c:pt>
                <c:pt idx="7">
                  <c:v>0.37804878048780743</c:v>
                </c:pt>
                <c:pt idx="8">
                  <c:v>0.48809523809523803</c:v>
                </c:pt>
                <c:pt idx="9">
                  <c:v>0.41463414634146339</c:v>
                </c:pt>
                <c:pt idx="10">
                  <c:v>0.35365853658536583</c:v>
                </c:pt>
                <c:pt idx="11">
                  <c:v>0.38095238095238354</c:v>
                </c:pt>
                <c:pt idx="12">
                  <c:v>0.36904761904762068</c:v>
                </c:pt>
                <c:pt idx="13">
                  <c:v>0.35714285714285976</c:v>
                </c:pt>
                <c:pt idx="14">
                  <c:v>0.17073170731707321</c:v>
                </c:pt>
                <c:pt idx="15">
                  <c:v>0.15476190476190596</c:v>
                </c:pt>
                <c:pt idx="16">
                  <c:v>0.15476190476190596</c:v>
                </c:pt>
                <c:pt idx="17">
                  <c:v>6.0975609756097573E-2</c:v>
                </c:pt>
                <c:pt idx="18">
                  <c:v>6.0975609756097573E-2</c:v>
                </c:pt>
                <c:pt idx="19">
                  <c:v>3.658536585365868E-2</c:v>
                </c:pt>
                <c:pt idx="20">
                  <c:v>0.10975609756097562</c:v>
                </c:pt>
                <c:pt idx="21">
                  <c:v>2.4390243902439032E-2</c:v>
                </c:pt>
                <c:pt idx="22">
                  <c:v>0</c:v>
                </c:pt>
              </c:numCache>
            </c:numRef>
          </c:val>
        </c:ser>
        <c:ser>
          <c:idx val="1"/>
          <c:order val="1"/>
          <c:tx>
            <c:v>Industry preferred methods...(at least quarterly)</c:v>
          </c:tx>
          <c:spPr>
            <a:solidFill>
              <a:srgbClr val="92D050"/>
            </a:solidFill>
          </c:spPr>
          <c:cat>
            <c:strRef>
              <c:f>'Chart 1 data'!$B$29:$B$51</c:f>
              <c:strCache>
                <c:ptCount val="23"/>
                <c:pt idx="0">
                  <c:v>Trade magazines</c:v>
                </c:pt>
                <c:pt idx="1">
                  <c:v>Professional institution journals</c:v>
                </c:pt>
                <c:pt idx="2">
                  <c:v>Talking to colleagues</c:v>
                </c:pt>
                <c:pt idx="3">
                  <c:v>Newspapers</c:v>
                </c:pt>
                <c:pt idx="4">
                  <c:v>e-bulletins</c:v>
                </c:pt>
                <c:pt idx="5">
                  <c:v>Intranets</c:v>
                </c:pt>
                <c:pt idx="6">
                  <c:v>Evening meetings</c:v>
                </c:pt>
                <c:pt idx="7">
                  <c:v>Local lunchtime meetings</c:v>
                </c:pt>
                <c:pt idx="8">
                  <c:v>External web searches</c:v>
                </c:pt>
                <c:pt idx="9">
                  <c:v>TV programmes or films</c:v>
                </c:pt>
                <c:pt idx="10">
                  <c:v>Site visits</c:v>
                </c:pt>
                <c:pt idx="11">
                  <c:v>Technical leaflets</c:v>
                </c:pt>
                <c:pt idx="12">
                  <c:v>Websites</c:v>
                </c:pt>
                <c:pt idx="13">
                  <c:v>Web-based services such as IHS</c:v>
                </c:pt>
                <c:pt idx="14">
                  <c:v>Short technical courses</c:v>
                </c:pt>
                <c:pt idx="15">
                  <c:v>Research journals</c:v>
                </c:pt>
                <c:pt idx="16">
                  <c:v>Books</c:v>
                </c:pt>
                <c:pt idx="17">
                  <c:v>Participatory workshops</c:v>
                </c:pt>
                <c:pt idx="18">
                  <c:v>Conferences</c:v>
                </c:pt>
                <c:pt idx="19">
                  <c:v>Trade fairs/Events</c:v>
                </c:pt>
                <c:pt idx="20">
                  <c:v>Personal involvement in academic research </c:v>
                </c:pt>
                <c:pt idx="21">
                  <c:v>Further personal education (diplomas, MPhil, etc.)</c:v>
                </c:pt>
                <c:pt idx="22">
                  <c:v>Long technical courses </c:v>
                </c:pt>
              </c:strCache>
            </c:strRef>
          </c:cat>
          <c:val>
            <c:numRef>
              <c:f>'Chart 1 data'!$D$29:$D$51</c:f>
              <c:numCache>
                <c:formatCode>0%</c:formatCode>
                <c:ptCount val="23"/>
                <c:pt idx="0">
                  <c:v>0.85714285714285765</c:v>
                </c:pt>
                <c:pt idx="1">
                  <c:v>0.84523809523809845</c:v>
                </c:pt>
                <c:pt idx="2">
                  <c:v>0.82926829268292679</c:v>
                </c:pt>
                <c:pt idx="3">
                  <c:v>0.73809523809524191</c:v>
                </c:pt>
                <c:pt idx="4">
                  <c:v>0.61904761904761962</c:v>
                </c:pt>
                <c:pt idx="5">
                  <c:v>0.57142857142857573</c:v>
                </c:pt>
                <c:pt idx="6">
                  <c:v>0.52439024390243849</c:v>
                </c:pt>
                <c:pt idx="7">
                  <c:v>0.5121951219512163</c:v>
                </c:pt>
                <c:pt idx="8">
                  <c:v>0.5</c:v>
                </c:pt>
                <c:pt idx="9">
                  <c:v>0.5</c:v>
                </c:pt>
                <c:pt idx="10">
                  <c:v>0.47560975609756095</c:v>
                </c:pt>
                <c:pt idx="11">
                  <c:v>0.39285714285714463</c:v>
                </c:pt>
                <c:pt idx="12">
                  <c:v>0.38095238095238354</c:v>
                </c:pt>
                <c:pt idx="13">
                  <c:v>0.36904761904762068</c:v>
                </c:pt>
                <c:pt idx="14">
                  <c:v>0.31707317073170732</c:v>
                </c:pt>
                <c:pt idx="15">
                  <c:v>0.23809523809523944</c:v>
                </c:pt>
                <c:pt idx="16">
                  <c:v>0.22619047619047702</c:v>
                </c:pt>
                <c:pt idx="17">
                  <c:v>0.19512195121951126</c:v>
                </c:pt>
                <c:pt idx="18">
                  <c:v>0.18292682926829271</c:v>
                </c:pt>
                <c:pt idx="19">
                  <c:v>0.15853658536585374</c:v>
                </c:pt>
                <c:pt idx="20">
                  <c:v>0.12195121951219511</c:v>
                </c:pt>
                <c:pt idx="21">
                  <c:v>3.658536585365868E-2</c:v>
                </c:pt>
                <c:pt idx="22">
                  <c:v>1.2195121951219521E-2</c:v>
                </c:pt>
              </c:numCache>
            </c:numRef>
          </c:val>
        </c:ser>
        <c:ser>
          <c:idx val="2"/>
          <c:order val="2"/>
          <c:tx>
            <c:v>Chosen method of dissemination by SUE consortia (average frequency)</c:v>
          </c:tx>
          <c:spPr>
            <a:solidFill>
              <a:srgbClr val="FF9900"/>
            </a:solidFill>
          </c:spPr>
          <c:trendline>
            <c:spPr>
              <a:ln w="25400">
                <a:solidFill>
                  <a:srgbClr val="FF9933"/>
                </a:solidFill>
              </a:ln>
            </c:spPr>
            <c:trendlineType val="linear"/>
          </c:trendline>
          <c:cat>
            <c:strRef>
              <c:f>'Chart 1 data'!$B$29:$B$51</c:f>
              <c:strCache>
                <c:ptCount val="23"/>
                <c:pt idx="0">
                  <c:v>Trade magazines</c:v>
                </c:pt>
                <c:pt idx="1">
                  <c:v>Professional institution journals</c:v>
                </c:pt>
                <c:pt idx="2">
                  <c:v>Talking to colleagues</c:v>
                </c:pt>
                <c:pt idx="3">
                  <c:v>Newspapers</c:v>
                </c:pt>
                <c:pt idx="4">
                  <c:v>e-bulletins</c:v>
                </c:pt>
                <c:pt idx="5">
                  <c:v>Intranets</c:v>
                </c:pt>
                <c:pt idx="6">
                  <c:v>Evening meetings</c:v>
                </c:pt>
                <c:pt idx="7">
                  <c:v>Local lunchtime meetings</c:v>
                </c:pt>
                <c:pt idx="8">
                  <c:v>External web searches</c:v>
                </c:pt>
                <c:pt idx="9">
                  <c:v>TV programmes or films</c:v>
                </c:pt>
                <c:pt idx="10">
                  <c:v>Site visits</c:v>
                </c:pt>
                <c:pt idx="11">
                  <c:v>Technical leaflets</c:v>
                </c:pt>
                <c:pt idx="12">
                  <c:v>Websites</c:v>
                </c:pt>
                <c:pt idx="13">
                  <c:v>Web-based services such as IHS</c:v>
                </c:pt>
                <c:pt idx="14">
                  <c:v>Short technical courses</c:v>
                </c:pt>
                <c:pt idx="15">
                  <c:v>Research journals</c:v>
                </c:pt>
                <c:pt idx="16">
                  <c:v>Books</c:v>
                </c:pt>
                <c:pt idx="17">
                  <c:v>Participatory workshops</c:v>
                </c:pt>
                <c:pt idx="18">
                  <c:v>Conferences</c:v>
                </c:pt>
                <c:pt idx="19">
                  <c:v>Trade fairs/Events</c:v>
                </c:pt>
                <c:pt idx="20">
                  <c:v>Personal involvement in academic research </c:v>
                </c:pt>
                <c:pt idx="21">
                  <c:v>Further personal education (diplomas, MPhil, etc.)</c:v>
                </c:pt>
                <c:pt idx="22">
                  <c:v>Long technical courses </c:v>
                </c:pt>
              </c:strCache>
            </c:strRef>
          </c:cat>
          <c:val>
            <c:numRef>
              <c:f>'Chart 1 data'!$E$29:$E$51</c:f>
              <c:numCache>
                <c:formatCode>0%</c:formatCode>
                <c:ptCount val="23"/>
                <c:pt idx="0">
                  <c:v>3.1613976705491063E-2</c:v>
                </c:pt>
                <c:pt idx="1">
                  <c:v>2.6622296173045016E-2</c:v>
                </c:pt>
                <c:pt idx="15">
                  <c:v>0.26788685524126715</c:v>
                </c:pt>
                <c:pt idx="16">
                  <c:v>5.6572379367720464E-2</c:v>
                </c:pt>
                <c:pt idx="18">
                  <c:v>0.57404326123128124</c:v>
                </c:pt>
                <c:pt idx="21">
                  <c:v>4.3261231281198034E-2</c:v>
                </c:pt>
              </c:numCache>
            </c:numRef>
          </c:val>
        </c:ser>
        <c:gapWidth val="300"/>
        <c:overlap val="-20"/>
        <c:axId val="72549120"/>
        <c:axId val="72550656"/>
      </c:barChart>
      <c:catAx>
        <c:axId val="72549120"/>
        <c:scaling>
          <c:orientation val="minMax"/>
        </c:scaling>
        <c:axPos val="b"/>
        <c:numFmt formatCode="General" sourceLinked="1"/>
        <c:majorTickMark val="none"/>
        <c:tickLblPos val="nextTo"/>
        <c:spPr>
          <a:solidFill>
            <a:srgbClr val="FFFFFF">
              <a:alpha val="70000"/>
            </a:srgbClr>
          </a:solidFill>
        </c:spPr>
        <c:txPr>
          <a:bodyPr/>
          <a:lstStyle/>
          <a:p>
            <a:pPr>
              <a:defRPr lang="en-US"/>
            </a:pPr>
            <a:endParaRPr lang="en-US"/>
          </a:p>
        </c:txPr>
        <c:crossAx val="72550656"/>
        <c:crosses val="autoZero"/>
        <c:auto val="1"/>
        <c:lblAlgn val="ctr"/>
        <c:lblOffset val="100"/>
      </c:catAx>
      <c:valAx>
        <c:axId val="72550656"/>
        <c:scaling>
          <c:orientation val="minMax"/>
          <c:max val="1"/>
          <c:min val="0"/>
        </c:scaling>
        <c:axPos val="l"/>
        <c:majorGridlines>
          <c:spPr>
            <a:ln w="3175">
              <a:solidFill>
                <a:schemeClr val="bg1">
                  <a:lumMod val="75000"/>
                </a:schemeClr>
              </a:solidFill>
            </a:ln>
          </c:spPr>
        </c:majorGridlines>
        <c:minorGridlines>
          <c:spPr>
            <a:ln>
              <a:solidFill>
                <a:schemeClr val="bg1"/>
              </a:solidFill>
            </a:ln>
          </c:spPr>
        </c:minorGridlines>
        <c:numFmt formatCode="0%" sourceLinked="1"/>
        <c:tickLblPos val="nextTo"/>
        <c:txPr>
          <a:bodyPr/>
          <a:lstStyle/>
          <a:p>
            <a:pPr>
              <a:defRPr lang="en-US"/>
            </a:pPr>
            <a:endParaRPr lang="en-US"/>
          </a:p>
        </c:txPr>
        <c:crossAx val="72549120"/>
        <c:crosses val="autoZero"/>
        <c:crossBetween val="between"/>
      </c:valAx>
      <c:spPr>
        <a:noFill/>
        <a:ln w="25400">
          <a:noFill/>
        </a:ln>
      </c:spPr>
    </c:plotArea>
    <c:legend>
      <c:legendPos val="r"/>
      <c:layout>
        <c:manualLayout>
          <c:xMode val="edge"/>
          <c:yMode val="edge"/>
          <c:x val="0.71381871023681864"/>
          <c:y val="9.7027245945209672E-2"/>
          <c:w val="0.27839545617934636"/>
          <c:h val="0.81936073878334847"/>
        </c:manualLayout>
      </c:layout>
      <c:txPr>
        <a:bodyPr/>
        <a:lstStyle/>
        <a:p>
          <a:pPr>
            <a:defRPr lang="en-US" sz="14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8D402-57CE-46EA-BF03-5607D55F8994}" type="datetimeFigureOut">
              <a:rPr lang="en-GB" smtClean="0"/>
              <a:pPr/>
              <a:t>05/11/2010</a:t>
            </a:fld>
            <a:endParaRPr lang="en-GB"/>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C068F-94BF-4867-B02F-2588BE2CDAB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0C068F-94BF-4867-B02F-2588BE2CDAB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0C068F-94BF-4867-B02F-2588BE2CDAB5}"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0C068F-94BF-4867-B02F-2588BE2CDAB5}"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62DF283-44F0-425B-990A-8B8EEF445396}" type="slidenum">
              <a:rPr lang="en-US" smtClean="0"/>
              <a:pPr/>
              <a:t>14</a:t>
            </a:fld>
            <a:endParaRPr lang="en-US" smtClean="0"/>
          </a:p>
        </p:txBody>
      </p:sp>
      <p:sp>
        <p:nvSpPr>
          <p:cNvPr id="30723" name="Slide Image Placeholder 1"/>
          <p:cNvSpPr>
            <a:spLocks noGrp="1" noRot="1" noChangeAspect="1" noTextEdit="1"/>
          </p:cNvSpPr>
          <p:nvPr>
            <p:ph type="sldImg"/>
          </p:nvPr>
        </p:nvSpPr>
        <p:spPr>
          <a:xfrm>
            <a:off x="1006475" y="685800"/>
            <a:ext cx="4845050" cy="3429000"/>
          </a:xfrm>
          <a:ln/>
        </p:spPr>
      </p:sp>
      <p:sp>
        <p:nvSpPr>
          <p:cNvPr id="30724" name="Notes Placeholder 2"/>
          <p:cNvSpPr>
            <a:spLocks noGrp="1"/>
          </p:cNvSpPr>
          <p:nvPr>
            <p:ph type="body" idx="1"/>
          </p:nvPr>
        </p:nvSpPr>
        <p:spPr>
          <a:noFill/>
          <a:ln/>
        </p:spPr>
        <p:txBody>
          <a:bodyPr lIns="87454" tIns="43728" rIns="87454" bIns="43728"/>
          <a:lstStyle/>
          <a:p>
            <a:pPr eaLnBrk="1" hangingPunct="1"/>
            <a:endParaRPr lang="en-GB" dirty="0" smtClean="0"/>
          </a:p>
        </p:txBody>
      </p:sp>
      <p:sp>
        <p:nvSpPr>
          <p:cNvPr id="30725" name="Slide Number Placeholder 3"/>
          <p:cNvSpPr txBox="1">
            <a:spLocks noGrp="1"/>
          </p:cNvSpPr>
          <p:nvPr/>
        </p:nvSpPr>
        <p:spPr bwMode="auto">
          <a:xfrm>
            <a:off x="3885996" y="8685878"/>
            <a:ext cx="2970471" cy="456704"/>
          </a:xfrm>
          <a:prstGeom prst="rect">
            <a:avLst/>
          </a:prstGeom>
          <a:noFill/>
          <a:ln w="9525">
            <a:noFill/>
            <a:miter lim="800000"/>
            <a:headEnd/>
            <a:tailEnd/>
          </a:ln>
        </p:spPr>
        <p:txBody>
          <a:bodyPr lIns="87454" tIns="43728" rIns="87454" bIns="43728" anchor="b"/>
          <a:lstStyle/>
          <a:p>
            <a:pPr algn="r" defTabSz="874857"/>
            <a:fld id="{91857E3D-261C-4EF6-B45E-ED61F6073D0C}" type="slidenum">
              <a:rPr lang="en-GB" sz="1200">
                <a:latin typeface="Arial" pitchFamily="34" charset="0"/>
              </a:rPr>
              <a:pPr algn="r" defTabSz="874857"/>
              <a:t>14</a:t>
            </a:fld>
            <a:endParaRPr lang="en-GB" sz="1200"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F0C068F-94BF-4867-B02F-2588BE2CDAB5}"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
            </a:r>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smtClean="0"/>
          </a:p>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9F0C068F-94BF-4867-B02F-2588BE2CDAB5}"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9F0C068F-94BF-4867-B02F-2588BE2CDAB5}"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smtClean="0"/>
          </a:p>
          <a:p>
            <a:r>
              <a:rPr lang="en-GB" dirty="0" smtClean="0"/>
              <a:t>Look back at some of the success stories from SUE and instances where impact was achieved.</a:t>
            </a:r>
          </a:p>
          <a:p>
            <a:endParaRPr lang="en-GB" dirty="0" smtClean="0"/>
          </a:p>
          <a:p>
            <a:r>
              <a:rPr lang="en-GB" dirty="0" smtClean="0"/>
              <a:t>RELU: attempting to capture both longer and shorter term effects through a new tool called the Stakeholder Impact Analysis Matrix (SIAM)</a:t>
            </a:r>
          </a:p>
          <a:p>
            <a:r>
              <a:rPr lang="en-GB" dirty="0" smtClean="0"/>
              <a:t>Asking </a:t>
            </a:r>
            <a:r>
              <a:rPr lang="en-GB" dirty="0" err="1" smtClean="0"/>
              <a:t>Pis</a:t>
            </a:r>
            <a:r>
              <a:rPr lang="en-GB" dirty="0" smtClean="0"/>
              <a:t> to tell RELU about the impact of their research on stakeholders and the impact the stakeholders had on research.</a:t>
            </a:r>
          </a:p>
          <a:p>
            <a:endParaRPr lang="en-GB" dirty="0" smtClean="0"/>
          </a:p>
          <a:p>
            <a:r>
              <a:rPr lang="en-GB" dirty="0" smtClean="0"/>
              <a:t>RCUK – Pathways to Impact</a:t>
            </a:r>
          </a:p>
          <a:p>
            <a:endParaRPr lang="en-GB" dirty="0" smtClean="0"/>
          </a:p>
          <a:p>
            <a:r>
              <a:rPr lang="en-GB" dirty="0" smtClean="0"/>
              <a:t>By continuing to capture and share the success stories from across the SUE Programme, lessons can be learned and taken forward to SUE 3 and 3 and 5….</a:t>
            </a:r>
          </a:p>
        </p:txBody>
      </p:sp>
      <p:sp>
        <p:nvSpPr>
          <p:cNvPr id="4" name="Slide Number Placeholder 3"/>
          <p:cNvSpPr>
            <a:spLocks noGrp="1"/>
          </p:cNvSpPr>
          <p:nvPr>
            <p:ph type="sldNum" sz="quarter" idx="10"/>
          </p:nvPr>
        </p:nvSpPr>
        <p:spPr/>
        <p:txBody>
          <a:bodyPr/>
          <a:lstStyle/>
          <a:p>
            <a:fld id="{9F0C068F-94BF-4867-B02F-2588BE2CDAB5}"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9F0C068F-94BF-4867-B02F-2588BE2CDAB5}" type="slidenum">
              <a:rPr lang="en-GB" smtClean="0"/>
              <a:pPr/>
              <a:t>31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9F0C068F-94BF-4867-B02F-2588BE2CDAB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8D3D352-6863-4BFF-A351-12A1C2119D28}"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C068F-94BF-4867-B02F-2588BE2CDAB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0500AB6-DA00-4FE6-8FE2-A49E452B0F6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B84E71-878E-4F29-A46B-3E6FFC7527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6825" y="671513"/>
            <a:ext cx="2270125" cy="6051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01688" y="671513"/>
            <a:ext cx="6662737"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4A25018-AF62-44E3-ACF8-4DF6893A89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3CFAF93-4D82-475B-90D4-0A365317AAA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F100AA8-7556-437F-A476-24D126EA658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01688" y="2184400"/>
            <a:ext cx="446563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19725" y="2184400"/>
            <a:ext cx="4467225"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98AC997-3BD2-46DA-8B23-0D4EB1A827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ABDF676-1017-43A9-AB0A-48512EADA2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8E12CE2-3583-481F-870A-5E9B9C8303A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DE3A73F-3457-47B1-8E5E-B0EEFA59A5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4AFE5A-43E3-433F-AA7B-9BB426775F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5EBE2E-EA45-4A4C-B5FF-F0D140358C4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1688" y="671513"/>
            <a:ext cx="9085262" cy="1260475"/>
          </a:xfrm>
          <a:prstGeom prst="rect">
            <a:avLst/>
          </a:prstGeom>
          <a:noFill/>
          <a:ln w="9525">
            <a:noFill/>
            <a:miter lim="800000"/>
            <a:headEnd/>
            <a:tailEnd/>
          </a:ln>
        </p:spPr>
        <p:txBody>
          <a:bodyPr vert="horz" wrap="square" lIns="99551" tIns="49775" rIns="99551" bIns="4977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01688" y="2184400"/>
            <a:ext cx="9085262" cy="4538663"/>
          </a:xfrm>
          <a:prstGeom prst="rect">
            <a:avLst/>
          </a:prstGeom>
          <a:noFill/>
          <a:ln w="9525">
            <a:noFill/>
            <a:miter lim="800000"/>
            <a:headEnd/>
            <a:tailEnd/>
          </a:ln>
        </p:spPr>
        <p:txBody>
          <a:bodyPr vert="horz" wrap="square" lIns="99551" tIns="49775" rIns="99551" bIns="497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1688" y="6891338"/>
            <a:ext cx="2227262" cy="503237"/>
          </a:xfrm>
          <a:prstGeom prst="rect">
            <a:avLst/>
          </a:prstGeom>
          <a:noFill/>
          <a:ln w="9525">
            <a:noFill/>
            <a:miter lim="800000"/>
            <a:headEnd/>
            <a:tailEnd/>
          </a:ln>
        </p:spPr>
        <p:txBody>
          <a:bodyPr vert="horz" wrap="square" lIns="99551" tIns="49775" rIns="99551" bIns="49775" numCol="1" anchor="t" anchorCtr="0" compatLnSpc="1">
            <a:prstTxWarp prst="textNoShape">
              <a:avLst/>
            </a:prstTxWarp>
          </a:bodyPr>
          <a:lstStyle>
            <a:lvl1pPr>
              <a:defRPr sz="1500"/>
            </a:lvl1pPr>
          </a:lstStyle>
          <a:p>
            <a:endParaRPr lang="en-US"/>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w="9525">
            <a:noFill/>
            <a:miter lim="800000"/>
            <a:headEnd/>
            <a:tailEnd/>
          </a:ln>
        </p:spPr>
        <p:txBody>
          <a:bodyPr vert="horz" wrap="square" lIns="99551" tIns="49775" rIns="99551" bIns="49775" numCol="1" anchor="t" anchorCtr="0" compatLnSpc="1">
            <a:prstTxWarp prst="textNoShape">
              <a:avLst/>
            </a:prstTxWarp>
          </a:bodyPr>
          <a:lstStyle>
            <a:lvl1pPr algn="ctr">
              <a:defRPr sz="1500"/>
            </a:lvl1pPr>
          </a:lstStyle>
          <a:p>
            <a:endParaRPr lang="en-US"/>
          </a:p>
        </p:txBody>
      </p:sp>
      <p:sp>
        <p:nvSpPr>
          <p:cNvPr id="1030" name="Rectangle 6"/>
          <p:cNvSpPr>
            <a:spLocks noGrp="1" noChangeArrowheads="1"/>
          </p:cNvSpPr>
          <p:nvPr>
            <p:ph type="sldNum" sz="quarter" idx="4"/>
          </p:nvPr>
        </p:nvSpPr>
        <p:spPr bwMode="auto">
          <a:xfrm>
            <a:off x="7659688" y="6891338"/>
            <a:ext cx="2227262" cy="503237"/>
          </a:xfrm>
          <a:prstGeom prst="rect">
            <a:avLst/>
          </a:prstGeom>
          <a:noFill/>
          <a:ln w="9525">
            <a:noFill/>
            <a:miter lim="800000"/>
            <a:headEnd/>
            <a:tailEnd/>
          </a:ln>
        </p:spPr>
        <p:txBody>
          <a:bodyPr vert="horz" wrap="square" lIns="99551" tIns="49775" rIns="99551" bIns="49775" numCol="1" anchor="t" anchorCtr="0" compatLnSpc="1">
            <a:prstTxWarp prst="textNoShape">
              <a:avLst/>
            </a:prstTxWarp>
          </a:bodyPr>
          <a:lstStyle>
            <a:lvl1pPr algn="r">
              <a:defRPr sz="1500"/>
            </a:lvl1pPr>
          </a:lstStyle>
          <a:p>
            <a:fld id="{38F6B928-177A-443B-87CE-D7D07E67D2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363" rtl="0" eaLnBrk="0" fontAlgn="base" hangingPunct="0">
        <a:spcBef>
          <a:spcPct val="0"/>
        </a:spcBef>
        <a:spcAft>
          <a:spcPct val="0"/>
        </a:spcAft>
        <a:defRPr sz="4800">
          <a:solidFill>
            <a:schemeClr val="tx2"/>
          </a:solidFill>
          <a:latin typeface="+mj-lt"/>
          <a:ea typeface="+mj-ea"/>
          <a:cs typeface="+mj-cs"/>
        </a:defRPr>
      </a:lvl1pPr>
      <a:lvl2pPr algn="ctr" defTabSz="995363" rtl="0" eaLnBrk="0" fontAlgn="base" hangingPunct="0">
        <a:spcBef>
          <a:spcPct val="0"/>
        </a:spcBef>
        <a:spcAft>
          <a:spcPct val="0"/>
        </a:spcAft>
        <a:defRPr sz="4800">
          <a:solidFill>
            <a:schemeClr val="tx2"/>
          </a:solidFill>
          <a:latin typeface="Arial" charset="0"/>
          <a:ea typeface="ＭＳ Ｐゴシック" pitchFamily="-28" charset="-128"/>
        </a:defRPr>
      </a:lvl2pPr>
      <a:lvl3pPr algn="ctr" defTabSz="995363" rtl="0" eaLnBrk="0" fontAlgn="base" hangingPunct="0">
        <a:spcBef>
          <a:spcPct val="0"/>
        </a:spcBef>
        <a:spcAft>
          <a:spcPct val="0"/>
        </a:spcAft>
        <a:defRPr sz="4800">
          <a:solidFill>
            <a:schemeClr val="tx2"/>
          </a:solidFill>
          <a:latin typeface="Arial" charset="0"/>
          <a:ea typeface="ＭＳ Ｐゴシック" pitchFamily="-28" charset="-128"/>
        </a:defRPr>
      </a:lvl3pPr>
      <a:lvl4pPr algn="ctr" defTabSz="995363" rtl="0" eaLnBrk="0" fontAlgn="base" hangingPunct="0">
        <a:spcBef>
          <a:spcPct val="0"/>
        </a:spcBef>
        <a:spcAft>
          <a:spcPct val="0"/>
        </a:spcAft>
        <a:defRPr sz="4800">
          <a:solidFill>
            <a:schemeClr val="tx2"/>
          </a:solidFill>
          <a:latin typeface="Arial" charset="0"/>
          <a:ea typeface="ＭＳ Ｐゴシック" pitchFamily="-28" charset="-128"/>
        </a:defRPr>
      </a:lvl4pPr>
      <a:lvl5pPr algn="ctr" defTabSz="995363" rtl="0" eaLnBrk="0" fontAlgn="base" hangingPunct="0">
        <a:spcBef>
          <a:spcPct val="0"/>
        </a:spcBef>
        <a:spcAft>
          <a:spcPct val="0"/>
        </a:spcAft>
        <a:defRPr sz="4800">
          <a:solidFill>
            <a:schemeClr val="tx2"/>
          </a:solidFill>
          <a:latin typeface="Arial" charset="0"/>
          <a:ea typeface="ＭＳ Ｐゴシック" pitchFamily="-28" charset="-128"/>
        </a:defRPr>
      </a:lvl5pPr>
      <a:lvl6pPr marL="457200" algn="ctr" defTabSz="995363" rtl="0" fontAlgn="base">
        <a:spcBef>
          <a:spcPct val="0"/>
        </a:spcBef>
        <a:spcAft>
          <a:spcPct val="0"/>
        </a:spcAft>
        <a:defRPr sz="4800">
          <a:solidFill>
            <a:schemeClr val="tx2"/>
          </a:solidFill>
          <a:latin typeface="Arial" charset="0"/>
          <a:ea typeface="ＭＳ Ｐゴシック" pitchFamily="-28" charset="-128"/>
        </a:defRPr>
      </a:lvl6pPr>
      <a:lvl7pPr marL="914400" algn="ctr" defTabSz="995363" rtl="0" fontAlgn="base">
        <a:spcBef>
          <a:spcPct val="0"/>
        </a:spcBef>
        <a:spcAft>
          <a:spcPct val="0"/>
        </a:spcAft>
        <a:defRPr sz="4800">
          <a:solidFill>
            <a:schemeClr val="tx2"/>
          </a:solidFill>
          <a:latin typeface="Arial" charset="0"/>
          <a:ea typeface="ＭＳ Ｐゴシック" pitchFamily="-28" charset="-128"/>
        </a:defRPr>
      </a:lvl7pPr>
      <a:lvl8pPr marL="1371600" algn="ctr" defTabSz="995363" rtl="0" fontAlgn="base">
        <a:spcBef>
          <a:spcPct val="0"/>
        </a:spcBef>
        <a:spcAft>
          <a:spcPct val="0"/>
        </a:spcAft>
        <a:defRPr sz="4800">
          <a:solidFill>
            <a:schemeClr val="tx2"/>
          </a:solidFill>
          <a:latin typeface="Arial" charset="0"/>
          <a:ea typeface="ＭＳ Ｐゴシック" pitchFamily="-28" charset="-128"/>
        </a:defRPr>
      </a:lvl8pPr>
      <a:lvl9pPr marL="1828800" algn="ctr" defTabSz="995363" rtl="0" fontAlgn="base">
        <a:spcBef>
          <a:spcPct val="0"/>
        </a:spcBef>
        <a:spcAft>
          <a:spcPct val="0"/>
        </a:spcAft>
        <a:defRPr sz="4800">
          <a:solidFill>
            <a:schemeClr val="tx2"/>
          </a:solidFill>
          <a:latin typeface="Arial" charset="0"/>
          <a:ea typeface="ＭＳ Ｐゴシック" pitchFamily="-28" charset="-128"/>
        </a:defRPr>
      </a:lvl9pPr>
    </p:titleStyle>
    <p:bodyStyle>
      <a:lvl1pPr marL="373063" indent="-373063" algn="l" defTabSz="995363" rtl="0" eaLnBrk="0" fontAlgn="base" hangingPunct="0">
        <a:spcBef>
          <a:spcPct val="20000"/>
        </a:spcBef>
        <a:spcAft>
          <a:spcPct val="0"/>
        </a:spcAft>
        <a:buChar char="•"/>
        <a:defRPr sz="3500">
          <a:solidFill>
            <a:schemeClr val="tx1"/>
          </a:solidFill>
          <a:latin typeface="+mn-lt"/>
          <a:ea typeface="+mn-ea"/>
          <a:cs typeface="+mn-cs"/>
        </a:defRPr>
      </a:lvl1pPr>
      <a:lvl2pPr marL="809625" indent="-311150" algn="l" defTabSz="995363" rtl="0" eaLnBrk="0" fontAlgn="base" hangingPunct="0">
        <a:spcBef>
          <a:spcPct val="20000"/>
        </a:spcBef>
        <a:spcAft>
          <a:spcPct val="0"/>
        </a:spcAft>
        <a:buChar char="–"/>
        <a:defRPr sz="3000">
          <a:solidFill>
            <a:schemeClr val="tx1"/>
          </a:solidFill>
          <a:latin typeface="+mn-lt"/>
          <a:ea typeface="+mn-ea"/>
        </a:defRPr>
      </a:lvl2pPr>
      <a:lvl3pPr marL="1244600" indent="-249238" algn="l" defTabSz="995363" rtl="0" eaLnBrk="0" fontAlgn="base" hangingPunct="0">
        <a:spcBef>
          <a:spcPct val="20000"/>
        </a:spcBef>
        <a:spcAft>
          <a:spcPct val="0"/>
        </a:spcAft>
        <a:buChar char="•"/>
        <a:defRPr sz="2600">
          <a:solidFill>
            <a:schemeClr val="tx1"/>
          </a:solidFill>
          <a:latin typeface="+mn-lt"/>
          <a:ea typeface="+mn-ea"/>
        </a:defRPr>
      </a:lvl3pPr>
      <a:lvl4pPr marL="1741488" indent="-247650" algn="l" defTabSz="995363" rtl="0" eaLnBrk="0" fontAlgn="base" hangingPunct="0">
        <a:spcBef>
          <a:spcPct val="20000"/>
        </a:spcBef>
        <a:spcAft>
          <a:spcPct val="0"/>
        </a:spcAft>
        <a:buChar char="–"/>
        <a:defRPr sz="2200">
          <a:solidFill>
            <a:schemeClr val="tx1"/>
          </a:solidFill>
          <a:latin typeface="+mn-lt"/>
          <a:ea typeface="+mn-ea"/>
        </a:defRPr>
      </a:lvl4pPr>
      <a:lvl5pPr marL="2239963" indent="-249238" algn="l" defTabSz="995363" rtl="0" eaLnBrk="0" fontAlgn="base" hangingPunct="0">
        <a:spcBef>
          <a:spcPct val="20000"/>
        </a:spcBef>
        <a:spcAft>
          <a:spcPct val="0"/>
        </a:spcAft>
        <a:buChar char="»"/>
        <a:defRPr sz="2200">
          <a:solidFill>
            <a:schemeClr val="tx1"/>
          </a:solidFill>
          <a:latin typeface="+mn-lt"/>
          <a:ea typeface="+mn-ea"/>
        </a:defRPr>
      </a:lvl5pPr>
      <a:lvl6pPr marL="2697163" indent="-249238" algn="l" defTabSz="995363" rtl="0" fontAlgn="base">
        <a:spcBef>
          <a:spcPct val="20000"/>
        </a:spcBef>
        <a:spcAft>
          <a:spcPct val="0"/>
        </a:spcAft>
        <a:buChar char="»"/>
        <a:defRPr sz="2200">
          <a:solidFill>
            <a:schemeClr val="tx1"/>
          </a:solidFill>
          <a:latin typeface="+mn-lt"/>
          <a:ea typeface="+mn-ea"/>
        </a:defRPr>
      </a:lvl6pPr>
      <a:lvl7pPr marL="3154363" indent="-249238" algn="l" defTabSz="995363" rtl="0" fontAlgn="base">
        <a:spcBef>
          <a:spcPct val="20000"/>
        </a:spcBef>
        <a:spcAft>
          <a:spcPct val="0"/>
        </a:spcAft>
        <a:buChar char="»"/>
        <a:defRPr sz="2200">
          <a:solidFill>
            <a:schemeClr val="tx1"/>
          </a:solidFill>
          <a:latin typeface="+mn-lt"/>
          <a:ea typeface="+mn-ea"/>
        </a:defRPr>
      </a:lvl7pPr>
      <a:lvl8pPr marL="3611563" indent="-249238" algn="l" defTabSz="995363" rtl="0" fontAlgn="base">
        <a:spcBef>
          <a:spcPct val="20000"/>
        </a:spcBef>
        <a:spcAft>
          <a:spcPct val="0"/>
        </a:spcAft>
        <a:buChar char="»"/>
        <a:defRPr sz="2200">
          <a:solidFill>
            <a:schemeClr val="tx1"/>
          </a:solidFill>
          <a:latin typeface="+mn-lt"/>
          <a:ea typeface="+mn-ea"/>
        </a:defRPr>
      </a:lvl8pPr>
      <a:lvl9pPr marL="4068763" indent="-249238" algn="l" defTabSz="995363"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urbansustainabilityexchange.or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26.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file:///\\staffserv\staff-share$\sistech\Projects\EPSRC%20ISSUES%20Project_88\Vidiowiki\ISSUES%20Vidiowikis\Annabel\Screen%20Shot.avi" TargetMode="External"/><Relationship Id="rId5" Type="http://schemas.openxmlformats.org/officeDocument/2006/relationships/image" Target="../media/image37.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ideo" Target="file:///\\staffserv\staff-share$\sistech\Projects\EPSRC%20ISSUES%20Project_88\Vidiowiki\ISSUES%20Vidiowikis\Annabel\Vidiowiki\KPscreenshot.avi" TargetMode="External"/><Relationship Id="rId5" Type="http://schemas.openxmlformats.org/officeDocument/2006/relationships/image" Target="../media/image38.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44524"/>
            <a:ext cx="10688638" cy="7553325"/>
          </a:xfrm>
          <a:prstGeom prst="rect">
            <a:avLst/>
          </a:prstGeom>
          <a:noFill/>
          <a:ln w="9525">
            <a:noFill/>
            <a:miter lim="800000"/>
            <a:headEnd/>
            <a:tailEnd/>
          </a:ln>
        </p:spPr>
      </p:pic>
      <p:sp>
        <p:nvSpPr>
          <p:cNvPr id="2051" name="Text Box 9"/>
          <p:cNvSpPr txBox="1">
            <a:spLocks noChangeArrowheads="1"/>
          </p:cNvSpPr>
          <p:nvPr/>
        </p:nvSpPr>
        <p:spPr bwMode="auto">
          <a:xfrm>
            <a:off x="1828799" y="1676400"/>
            <a:ext cx="6323832" cy="830997"/>
          </a:xfrm>
          <a:prstGeom prst="rect">
            <a:avLst/>
          </a:prstGeom>
          <a:noFill/>
          <a:ln w="9525">
            <a:noFill/>
            <a:miter lim="800000"/>
            <a:headEnd/>
            <a:tailEnd/>
          </a:ln>
        </p:spPr>
        <p:txBody>
          <a:bodyPr wrap="square">
            <a:spAutoFit/>
          </a:bodyPr>
          <a:lstStyle/>
          <a:p>
            <a:pPr>
              <a:spcBef>
                <a:spcPct val="50000"/>
              </a:spcBef>
            </a:pPr>
            <a:r>
              <a:rPr lang="en-US" sz="4800" dirty="0" smtClean="0">
                <a:solidFill>
                  <a:srgbClr val="404040"/>
                </a:solidFill>
              </a:rPr>
              <a:t>SUE/RELU Workshop</a:t>
            </a:r>
            <a:endParaRPr lang="en-US" dirty="0"/>
          </a:p>
        </p:txBody>
      </p:sp>
      <p:pic>
        <p:nvPicPr>
          <p:cNvPr id="2052" name="Picture 18" descr="small pic"/>
          <p:cNvPicPr>
            <a:picLocks noChangeAspect="1" noChangeArrowheads="1"/>
          </p:cNvPicPr>
          <p:nvPr/>
        </p:nvPicPr>
        <p:blipFill>
          <a:blip r:embed="rId4" cstate="print"/>
          <a:srcRect/>
          <a:stretch>
            <a:fillRect/>
          </a:stretch>
        </p:blipFill>
        <p:spPr bwMode="auto">
          <a:xfrm>
            <a:off x="7467600" y="304800"/>
            <a:ext cx="2882900" cy="1273175"/>
          </a:xfrm>
          <a:prstGeom prst="rect">
            <a:avLst/>
          </a:prstGeom>
          <a:noFill/>
          <a:ln w="9525">
            <a:noFill/>
            <a:miter lim="800000"/>
            <a:headEnd/>
            <a:tailEnd/>
          </a:ln>
        </p:spPr>
      </p:pic>
      <p:sp>
        <p:nvSpPr>
          <p:cNvPr id="5" name="TextBox 4"/>
          <p:cNvSpPr txBox="1"/>
          <p:nvPr/>
        </p:nvSpPr>
        <p:spPr>
          <a:xfrm>
            <a:off x="1887935" y="2629297"/>
            <a:ext cx="6192688" cy="1200329"/>
          </a:xfrm>
          <a:prstGeom prst="rect">
            <a:avLst/>
          </a:prstGeom>
          <a:noFill/>
        </p:spPr>
        <p:txBody>
          <a:bodyPr wrap="square" rtlCol="0">
            <a:spAutoFit/>
          </a:bodyPr>
          <a:lstStyle/>
          <a:p>
            <a:r>
              <a:rPr lang="en-GB" sz="3600" b="1" dirty="0" smtClean="0">
                <a:latin typeface="+mn-lt"/>
              </a:rPr>
              <a:t>Knowledge Exchange Practices in SUE</a:t>
            </a:r>
            <a:endParaRPr lang="en-GB" sz="3600" b="1" dirty="0">
              <a:latin typeface="+mn-lt"/>
            </a:endParaRPr>
          </a:p>
        </p:txBody>
      </p:sp>
      <p:sp>
        <p:nvSpPr>
          <p:cNvPr id="6" name="TextBox 5"/>
          <p:cNvSpPr txBox="1"/>
          <p:nvPr/>
        </p:nvSpPr>
        <p:spPr>
          <a:xfrm>
            <a:off x="1887935" y="3855174"/>
            <a:ext cx="8280920" cy="646331"/>
          </a:xfrm>
          <a:prstGeom prst="rect">
            <a:avLst/>
          </a:prstGeom>
          <a:noFill/>
        </p:spPr>
        <p:txBody>
          <a:bodyPr wrap="square" rtlCol="0">
            <a:spAutoFit/>
          </a:bodyPr>
          <a:lstStyle/>
          <a:p>
            <a:r>
              <a:rPr lang="en-GB" sz="3600" dirty="0" smtClean="0">
                <a:latin typeface="+mn-lt"/>
              </a:rPr>
              <a:t>Annabel Cooper, ISSUES</a:t>
            </a:r>
            <a:endParaRPr lang="en-GB" sz="3600" dirty="0">
              <a:latin typeface="+mn-lt"/>
            </a:endParaRPr>
          </a:p>
        </p:txBody>
      </p:sp>
      <p:sp>
        <p:nvSpPr>
          <p:cNvPr id="7" name="TextBox 6"/>
          <p:cNvSpPr txBox="1"/>
          <p:nvPr/>
        </p:nvSpPr>
        <p:spPr>
          <a:xfrm>
            <a:off x="1887935" y="4573513"/>
            <a:ext cx="5400600" cy="830997"/>
          </a:xfrm>
          <a:prstGeom prst="rect">
            <a:avLst/>
          </a:prstGeom>
          <a:noFill/>
        </p:spPr>
        <p:txBody>
          <a:bodyPr wrap="square" rtlCol="0">
            <a:spAutoFit/>
          </a:bodyPr>
          <a:lstStyle/>
          <a:p>
            <a:r>
              <a:rPr lang="en-GB" dirty="0" err="1" smtClean="0">
                <a:hlinkClick r:id="rId5"/>
              </a:rPr>
              <a:t>www.urbansustainabilityexchange.org</a:t>
            </a:r>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owerpoint (white"/>
          <p:cNvPicPr>
            <a:picLocks noChangeAspect="1" noChangeArrowheads="1"/>
          </p:cNvPicPr>
          <p:nvPr/>
        </p:nvPicPr>
        <p:blipFill>
          <a:blip r:embed="rId3" cstate="print"/>
          <a:srcRect/>
          <a:stretch>
            <a:fillRect/>
          </a:stretch>
        </p:blipFill>
        <p:spPr bwMode="auto">
          <a:xfrm>
            <a:off x="1" y="42002"/>
            <a:ext cx="10692349" cy="7555847"/>
          </a:xfrm>
          <a:prstGeom prst="rect">
            <a:avLst/>
          </a:prstGeom>
          <a:noFill/>
          <a:ln w="9525">
            <a:noFill/>
            <a:miter lim="800000"/>
            <a:headEnd/>
            <a:tailEnd/>
          </a:ln>
        </p:spPr>
      </p:pic>
      <p:sp>
        <p:nvSpPr>
          <p:cNvPr id="4" name="TextBox 3"/>
          <p:cNvSpPr txBox="1"/>
          <p:nvPr/>
        </p:nvSpPr>
        <p:spPr>
          <a:xfrm>
            <a:off x="1399606" y="541065"/>
            <a:ext cx="9289032" cy="3785652"/>
          </a:xfrm>
          <a:prstGeom prst="rect">
            <a:avLst/>
          </a:prstGeom>
          <a:noFill/>
        </p:spPr>
        <p:txBody>
          <a:bodyPr wrap="square" rtlCol="0">
            <a:spAutoFit/>
          </a:bodyPr>
          <a:lstStyle/>
          <a:p>
            <a:r>
              <a:rPr lang="en-GB" b="1" dirty="0" smtClean="0"/>
              <a:t>Understanding types of outputs generated by SUE </a:t>
            </a:r>
          </a:p>
          <a:p>
            <a:endParaRPr lang="en-GB" b="1" dirty="0" smtClean="0"/>
          </a:p>
          <a:p>
            <a:pPr>
              <a:buFont typeface="Arial" pitchFamily="34" charset="0"/>
              <a:buChar char="•"/>
            </a:pPr>
            <a:r>
              <a:rPr lang="en-GB" dirty="0" smtClean="0"/>
              <a:t> </a:t>
            </a:r>
            <a:r>
              <a:rPr lang="en-GB" b="1" dirty="0" smtClean="0"/>
              <a:t>compiled, summarised and categorized all outputs </a:t>
            </a:r>
            <a:r>
              <a:rPr lang="en-GB" dirty="0" smtClean="0"/>
              <a:t>from SUE 1 consortia and ongoing outputs from SUE 2</a:t>
            </a:r>
          </a:p>
          <a:p>
            <a:pPr>
              <a:buFont typeface="Arial" pitchFamily="34" charset="0"/>
              <a:buChar char="•"/>
            </a:pPr>
            <a:endParaRPr lang="en-GB" dirty="0"/>
          </a:p>
          <a:p>
            <a:pPr lvl="1">
              <a:buFont typeface="Arial" pitchFamily="34" charset="0"/>
              <a:buChar char="•"/>
            </a:pPr>
            <a:r>
              <a:rPr lang="en-GB" b="1" dirty="0" smtClean="0"/>
              <a:t> categorised spread of dissemination</a:t>
            </a:r>
            <a:r>
              <a:rPr lang="en-GB" b="1" dirty="0"/>
              <a:t> </a:t>
            </a:r>
            <a:r>
              <a:rPr lang="en-GB" b="1" dirty="0" smtClean="0"/>
              <a:t>activities</a:t>
            </a:r>
            <a:r>
              <a:rPr lang="en-GB" dirty="0" smtClean="0"/>
              <a:t> undertaken by consortia, and their distribution across the spectrum from ‘academic-oriented’ to ‘practitioner and policy-maker oriented’. </a:t>
            </a:r>
          </a:p>
          <a:p>
            <a:pPr>
              <a:buFont typeface="Arial" pitchFamily="34" charset="0"/>
              <a:buChar char="•"/>
            </a:pPr>
            <a:endParaRPr lang="en-GB" dirty="0"/>
          </a:p>
          <a:p>
            <a:endParaRPr lang="en-GB" dirty="0"/>
          </a:p>
        </p:txBody>
      </p:sp>
      <p:sp>
        <p:nvSpPr>
          <p:cNvPr id="6" name="TextBox 5"/>
          <p:cNvSpPr txBox="1"/>
          <p:nvPr/>
        </p:nvSpPr>
        <p:spPr>
          <a:xfrm>
            <a:off x="1399606" y="3326725"/>
            <a:ext cx="9289032" cy="3046988"/>
          </a:xfrm>
          <a:prstGeom prst="rect">
            <a:avLst/>
          </a:prstGeom>
          <a:noFill/>
        </p:spPr>
        <p:txBody>
          <a:bodyPr wrap="square" rtlCol="0">
            <a:spAutoFit/>
          </a:bodyPr>
          <a:lstStyle/>
          <a:p>
            <a:pPr>
              <a:buFont typeface="Arial" pitchFamily="34" charset="0"/>
              <a:buChar char="•"/>
            </a:pPr>
            <a:endParaRPr lang="en-GB" dirty="0"/>
          </a:p>
          <a:p>
            <a:pPr lvl="2">
              <a:buFont typeface="Arial" pitchFamily="34" charset="0"/>
              <a:buChar char="•"/>
            </a:pPr>
            <a:r>
              <a:rPr lang="en-GB" b="1" dirty="0" smtClean="0"/>
              <a:t>produced distilled summaries </a:t>
            </a:r>
            <a:r>
              <a:rPr lang="en-GB" dirty="0" smtClean="0"/>
              <a:t>of the outputs from completed SUE Consortia. </a:t>
            </a:r>
          </a:p>
          <a:p>
            <a:pPr>
              <a:buFont typeface="Arial" pitchFamily="34" charset="0"/>
              <a:buChar char="•"/>
            </a:pPr>
            <a:endParaRPr lang="en-GB" dirty="0"/>
          </a:p>
          <a:p>
            <a:pPr lvl="3">
              <a:buFont typeface="Arial" pitchFamily="34" charset="0"/>
              <a:buChar char="•"/>
            </a:pPr>
            <a:r>
              <a:rPr lang="en-GB" dirty="0" smtClean="0"/>
              <a:t> </a:t>
            </a:r>
            <a:r>
              <a:rPr lang="en-GB" b="1" dirty="0" smtClean="0"/>
              <a:t>Created short articles </a:t>
            </a:r>
            <a:r>
              <a:rPr lang="en-GB" dirty="0" smtClean="0"/>
              <a:t>about each and published in trade/public policy  press/newsletters etc. (see scrap book)</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srcRect/>
          <a:stretch>
            <a:fillRect/>
          </a:stretch>
        </p:blipFill>
        <p:spPr bwMode="auto">
          <a:xfrm>
            <a:off x="5905466" y="2888076"/>
            <a:ext cx="4363048" cy="2709036"/>
          </a:xfrm>
          <a:prstGeom prst="rect">
            <a:avLst/>
          </a:prstGeom>
          <a:noFill/>
          <a:ln w="28575">
            <a:solidFill>
              <a:schemeClr val="tx1"/>
            </a:solid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967383" y="208028"/>
            <a:ext cx="3204777" cy="3394727"/>
          </a:xfrm>
          <a:prstGeom prst="rect">
            <a:avLst/>
          </a:prstGeom>
          <a:noFill/>
          <a:ln w="28575">
            <a:solidFill>
              <a:schemeClr val="tx1"/>
            </a:solid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6242153" y="267585"/>
            <a:ext cx="3792981" cy="2304305"/>
          </a:xfrm>
          <a:prstGeom prst="rect">
            <a:avLst/>
          </a:prstGeom>
          <a:noFill/>
          <a:ln w="28575">
            <a:solidFill>
              <a:schemeClr val="tx1"/>
            </a:solidFill>
            <a:miter lim="800000"/>
            <a:headEnd/>
            <a:tailEnd/>
          </a:ln>
          <a:effectLst/>
        </p:spPr>
      </p:pic>
      <p:pic>
        <p:nvPicPr>
          <p:cNvPr id="4103" name="Picture 7"/>
          <p:cNvPicPr>
            <a:picLocks noChangeAspect="1" noChangeArrowheads="1"/>
          </p:cNvPicPr>
          <p:nvPr/>
        </p:nvPicPr>
        <p:blipFill>
          <a:blip r:embed="rId6" cstate="print"/>
          <a:srcRect/>
          <a:stretch>
            <a:fillRect/>
          </a:stretch>
        </p:blipFill>
        <p:spPr bwMode="auto">
          <a:xfrm rot="19244471">
            <a:off x="185146" y="3429341"/>
            <a:ext cx="7588205" cy="688966"/>
          </a:xfrm>
          <a:prstGeom prst="rect">
            <a:avLst/>
          </a:prstGeom>
          <a:noFill/>
          <a:ln w="28575">
            <a:solidFill>
              <a:schemeClr val="tx1"/>
            </a:solidFill>
            <a:miter lim="800000"/>
            <a:headEnd/>
            <a:tailEnd/>
          </a:ln>
          <a:effectLst/>
        </p:spPr>
      </p:pic>
      <p:pic>
        <p:nvPicPr>
          <p:cNvPr id="4104" name="Picture 8"/>
          <p:cNvPicPr>
            <a:picLocks noChangeAspect="1" noChangeArrowheads="1"/>
          </p:cNvPicPr>
          <p:nvPr/>
        </p:nvPicPr>
        <p:blipFill>
          <a:blip r:embed="rId7" cstate="print"/>
          <a:srcRect/>
          <a:stretch>
            <a:fillRect/>
          </a:stretch>
        </p:blipFill>
        <p:spPr bwMode="auto">
          <a:xfrm>
            <a:off x="1304070" y="4376991"/>
            <a:ext cx="2565725" cy="2947632"/>
          </a:xfrm>
          <a:prstGeom prst="rect">
            <a:avLst/>
          </a:prstGeom>
          <a:noFill/>
          <a:ln w="28575">
            <a:solidFill>
              <a:schemeClr val="tx1"/>
            </a:solidFill>
            <a:miter lim="800000"/>
            <a:headEnd/>
            <a:tailEnd/>
          </a:ln>
          <a:effectLst/>
        </p:spPr>
      </p:pic>
      <p:pic>
        <p:nvPicPr>
          <p:cNvPr id="10" name="Picture 9" descr="SDRN.jpg"/>
          <p:cNvPicPr>
            <a:picLocks noChangeAspect="1"/>
          </p:cNvPicPr>
          <p:nvPr/>
        </p:nvPicPr>
        <p:blipFill>
          <a:blip r:embed="rId8" cstate="print"/>
          <a:stretch>
            <a:fillRect/>
          </a:stretch>
        </p:blipFill>
        <p:spPr>
          <a:xfrm>
            <a:off x="231751" y="5581625"/>
            <a:ext cx="3096412" cy="815920"/>
          </a:xfrm>
          <a:prstGeom prst="rect">
            <a:avLst/>
          </a:prstGeom>
          <a:ln w="38100">
            <a:solidFill>
              <a:schemeClr val="tx1"/>
            </a:solidFill>
          </a:ln>
        </p:spPr>
      </p:pic>
      <p:pic>
        <p:nvPicPr>
          <p:cNvPr id="9" name="Picture 2"/>
          <p:cNvPicPr>
            <a:picLocks noChangeAspect="1" noChangeArrowheads="1"/>
          </p:cNvPicPr>
          <p:nvPr/>
        </p:nvPicPr>
        <p:blipFill>
          <a:blip r:embed="rId9" cstate="print"/>
          <a:srcRect/>
          <a:stretch>
            <a:fillRect/>
          </a:stretch>
        </p:blipFill>
        <p:spPr bwMode="auto">
          <a:xfrm>
            <a:off x="0" y="1261145"/>
            <a:ext cx="2985825" cy="1699596"/>
          </a:xfrm>
          <a:prstGeom prst="rect">
            <a:avLst/>
          </a:prstGeom>
          <a:noFill/>
          <a:ln w="28575">
            <a:solidFill>
              <a:schemeClr val="tx1"/>
            </a:solidFill>
            <a:miter lim="800000"/>
            <a:headEnd/>
            <a:tailEnd/>
          </a:ln>
          <a:effectLst/>
        </p:spPr>
      </p:pic>
      <p:pic>
        <p:nvPicPr>
          <p:cNvPr id="11" name="Picture 3"/>
          <p:cNvPicPr>
            <a:picLocks noChangeAspect="1" noChangeArrowheads="1"/>
          </p:cNvPicPr>
          <p:nvPr/>
        </p:nvPicPr>
        <p:blipFill>
          <a:blip r:embed="rId10" cstate="print"/>
          <a:srcRect/>
          <a:stretch>
            <a:fillRect/>
          </a:stretch>
        </p:blipFill>
        <p:spPr bwMode="auto">
          <a:xfrm>
            <a:off x="807814" y="2701305"/>
            <a:ext cx="3506503" cy="1728192"/>
          </a:xfrm>
          <a:prstGeom prst="rect">
            <a:avLst/>
          </a:prstGeom>
          <a:noFill/>
          <a:ln w="28575">
            <a:solidFill>
              <a:schemeClr val="tx1"/>
            </a:solidFill>
            <a:miter lim="800000"/>
            <a:headEnd/>
            <a:tailEnd/>
          </a:ln>
          <a:effectLst/>
        </p:spPr>
      </p:pic>
      <p:pic>
        <p:nvPicPr>
          <p:cNvPr id="13" name="Picture 5"/>
          <p:cNvPicPr>
            <a:picLocks noChangeAspect="1" noChangeArrowheads="1"/>
          </p:cNvPicPr>
          <p:nvPr/>
        </p:nvPicPr>
        <p:blipFill>
          <a:blip r:embed="rId11" cstate="print"/>
          <a:srcRect/>
          <a:stretch>
            <a:fillRect/>
          </a:stretch>
        </p:blipFill>
        <p:spPr bwMode="auto">
          <a:xfrm>
            <a:off x="3472111" y="1693193"/>
            <a:ext cx="5267325" cy="4067175"/>
          </a:xfrm>
          <a:prstGeom prst="rect">
            <a:avLst/>
          </a:prstGeom>
          <a:noFill/>
          <a:ln w="28575">
            <a:solidFill>
              <a:schemeClr val="tx1"/>
            </a:solidFill>
            <a:miter lim="800000"/>
            <a:headEnd/>
            <a:tailEnd/>
          </a:ln>
        </p:spPr>
      </p:pic>
      <p:pic>
        <p:nvPicPr>
          <p:cNvPr id="14" name="Picture 13" descr="ESKTN.jpg"/>
          <p:cNvPicPr>
            <a:picLocks noChangeAspect="1"/>
          </p:cNvPicPr>
          <p:nvPr/>
        </p:nvPicPr>
        <p:blipFill>
          <a:blip r:embed="rId12" cstate="print"/>
          <a:stretch>
            <a:fillRect/>
          </a:stretch>
        </p:blipFill>
        <p:spPr>
          <a:xfrm>
            <a:off x="8485287" y="3060576"/>
            <a:ext cx="1524000" cy="1524000"/>
          </a:xfrm>
          <a:prstGeom prst="rect">
            <a:avLst/>
          </a:prstGeom>
          <a:ln w="38100">
            <a:solidFill>
              <a:schemeClr val="tx1"/>
            </a:solidFill>
          </a:ln>
        </p:spPr>
      </p:pic>
      <p:pic>
        <p:nvPicPr>
          <p:cNvPr id="15" name="Picture 14" descr="MBEKTN.jpg"/>
          <p:cNvPicPr>
            <a:picLocks noChangeAspect="1"/>
          </p:cNvPicPr>
          <p:nvPr/>
        </p:nvPicPr>
        <p:blipFill>
          <a:blip r:embed="rId13" cstate="print"/>
          <a:stretch>
            <a:fillRect/>
          </a:stretch>
        </p:blipFill>
        <p:spPr>
          <a:xfrm>
            <a:off x="4020791" y="900336"/>
            <a:ext cx="1600200" cy="1600200"/>
          </a:xfrm>
          <a:prstGeom prst="rect">
            <a:avLst/>
          </a:prstGeom>
          <a:ln w="38100">
            <a:solidFill>
              <a:schemeClr val="tx1"/>
            </a:solidFill>
          </a:ln>
        </p:spPr>
      </p:pic>
      <p:pic>
        <p:nvPicPr>
          <p:cNvPr id="4102" name="Picture 6"/>
          <p:cNvPicPr>
            <a:picLocks noChangeAspect="1" noChangeArrowheads="1"/>
          </p:cNvPicPr>
          <p:nvPr/>
        </p:nvPicPr>
        <p:blipFill>
          <a:blip r:embed="rId14" cstate="print"/>
          <a:srcRect/>
          <a:stretch>
            <a:fillRect/>
          </a:stretch>
        </p:blipFill>
        <p:spPr bwMode="auto">
          <a:xfrm rot="19642520">
            <a:off x="5190375" y="3454188"/>
            <a:ext cx="2693499" cy="4224059"/>
          </a:xfrm>
          <a:prstGeom prst="rect">
            <a:avLst/>
          </a:prstGeom>
          <a:noFill/>
          <a:ln w="28575">
            <a:solidFill>
              <a:schemeClr val="tx1"/>
            </a:solidFill>
            <a:miter lim="800000"/>
            <a:headEnd/>
            <a:tailEnd/>
          </a:ln>
          <a:effectLst/>
        </p:spPr>
      </p:pic>
      <p:pic>
        <p:nvPicPr>
          <p:cNvPr id="16" name="Picture 2"/>
          <p:cNvPicPr>
            <a:picLocks noChangeAspect="1" noChangeArrowheads="1"/>
          </p:cNvPicPr>
          <p:nvPr/>
        </p:nvPicPr>
        <p:blipFill>
          <a:blip r:embed="rId15" cstate="print"/>
          <a:srcRect/>
          <a:stretch>
            <a:fillRect/>
          </a:stretch>
        </p:blipFill>
        <p:spPr bwMode="auto">
          <a:xfrm>
            <a:off x="7792591" y="4789537"/>
            <a:ext cx="2039201" cy="2773313"/>
          </a:xfrm>
          <a:prstGeom prst="rect">
            <a:avLst/>
          </a:prstGeom>
          <a:noFill/>
          <a:ln w="28575">
            <a:solidFill>
              <a:schemeClr val="tx1"/>
            </a:solidFill>
            <a:miter lim="800000"/>
            <a:headEnd/>
            <a:tailEnd/>
          </a:ln>
        </p:spPr>
      </p:pic>
      <p:pic>
        <p:nvPicPr>
          <p:cNvPr id="17" name="Picture 4"/>
          <p:cNvPicPr>
            <a:picLocks noChangeAspect="1" noChangeArrowheads="1"/>
          </p:cNvPicPr>
          <p:nvPr/>
        </p:nvPicPr>
        <p:blipFill>
          <a:blip r:embed="rId16" cstate="print"/>
          <a:srcRect/>
          <a:stretch>
            <a:fillRect/>
          </a:stretch>
        </p:blipFill>
        <p:spPr bwMode="auto">
          <a:xfrm>
            <a:off x="8256093" y="0"/>
            <a:ext cx="2432545" cy="896201"/>
          </a:xfrm>
          <a:prstGeom prst="rect">
            <a:avLst/>
          </a:prstGeom>
          <a:noFill/>
          <a:ln w="38100">
            <a:solidFill>
              <a:schemeClr val="tx1"/>
            </a:solidFill>
            <a:miter lim="800000"/>
            <a:headEnd/>
            <a:tailEnd/>
          </a:ln>
        </p:spPr>
      </p:pic>
      <p:pic>
        <p:nvPicPr>
          <p:cNvPr id="18" name="Picture 4"/>
          <p:cNvPicPr>
            <a:picLocks noChangeAspect="1" noChangeArrowheads="1"/>
          </p:cNvPicPr>
          <p:nvPr/>
        </p:nvPicPr>
        <p:blipFill>
          <a:blip r:embed="rId17" cstate="print"/>
          <a:srcRect/>
          <a:stretch>
            <a:fillRect/>
          </a:stretch>
        </p:blipFill>
        <p:spPr bwMode="auto">
          <a:xfrm rot="20478992">
            <a:off x="-1877900" y="2296385"/>
            <a:ext cx="4690240" cy="2885703"/>
          </a:xfrm>
          <a:prstGeom prst="rect">
            <a:avLst/>
          </a:prstGeom>
          <a:noFill/>
          <a:ln w="28575">
            <a:solidFill>
              <a:schemeClr val="tx1"/>
            </a:solidFill>
            <a:miter lim="800000"/>
            <a:headEnd/>
            <a:tailEnd/>
          </a:ln>
        </p:spPr>
      </p:pic>
      <p:pic>
        <p:nvPicPr>
          <p:cNvPr id="19" name="Picture 18" descr="LARCI.jpg"/>
          <p:cNvPicPr>
            <a:picLocks noChangeAspect="1"/>
          </p:cNvPicPr>
          <p:nvPr/>
        </p:nvPicPr>
        <p:blipFill>
          <a:blip r:embed="rId18" cstate="print"/>
          <a:stretch>
            <a:fillRect/>
          </a:stretch>
        </p:blipFill>
        <p:spPr>
          <a:xfrm>
            <a:off x="3400103" y="6191646"/>
            <a:ext cx="3216227" cy="1371204"/>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2000" fill="hold"/>
                                        <p:tgtEl>
                                          <p:spTgt spid="4105"/>
                                        </p:tgtEl>
                                        <p:attrNameLst>
                                          <p:attrName>ppt_x</p:attrName>
                                        </p:attrNameLst>
                                      </p:cBhvr>
                                      <p:tavLst>
                                        <p:tav tm="0">
                                          <p:val>
                                            <p:strVal val="#ppt_x"/>
                                          </p:val>
                                        </p:tav>
                                        <p:tav tm="100000">
                                          <p:val>
                                            <p:strVal val="#ppt_x"/>
                                          </p:val>
                                        </p:tav>
                                      </p:tavLst>
                                    </p:anim>
                                    <p:anim calcmode="lin" valueType="num">
                                      <p:cBhvr additive="base">
                                        <p:cTn id="8" dur="2000" fill="hold"/>
                                        <p:tgtEl>
                                          <p:spTgt spid="4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2000" fill="hold"/>
                                        <p:tgtEl>
                                          <p:spTgt spid="4100"/>
                                        </p:tgtEl>
                                        <p:attrNameLst>
                                          <p:attrName>ppt_x</p:attrName>
                                        </p:attrNameLst>
                                      </p:cBhvr>
                                      <p:tavLst>
                                        <p:tav tm="0">
                                          <p:val>
                                            <p:strVal val="#ppt_x"/>
                                          </p:val>
                                        </p:tav>
                                        <p:tav tm="100000">
                                          <p:val>
                                            <p:strVal val="#ppt_x"/>
                                          </p:val>
                                        </p:tav>
                                      </p:tavLst>
                                    </p:anim>
                                    <p:anim calcmode="lin" valueType="num">
                                      <p:cBhvr additive="base">
                                        <p:cTn id="12" dur="2000" fill="hold"/>
                                        <p:tgtEl>
                                          <p:spTgt spid="41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01"/>
                                        </p:tgtEl>
                                        <p:attrNameLst>
                                          <p:attrName>style.visibility</p:attrName>
                                        </p:attrNameLst>
                                      </p:cBhvr>
                                      <p:to>
                                        <p:strVal val="visible"/>
                                      </p:to>
                                    </p:set>
                                    <p:anim calcmode="lin" valueType="num">
                                      <p:cBhvr additive="base">
                                        <p:cTn id="15" dur="2000" fill="hold"/>
                                        <p:tgtEl>
                                          <p:spTgt spid="4101"/>
                                        </p:tgtEl>
                                        <p:attrNameLst>
                                          <p:attrName>ppt_x</p:attrName>
                                        </p:attrNameLst>
                                      </p:cBhvr>
                                      <p:tavLst>
                                        <p:tav tm="0">
                                          <p:val>
                                            <p:strVal val="#ppt_x"/>
                                          </p:val>
                                        </p:tav>
                                        <p:tav tm="100000">
                                          <p:val>
                                            <p:strVal val="#ppt_x"/>
                                          </p:val>
                                        </p:tav>
                                      </p:tavLst>
                                    </p:anim>
                                    <p:anim calcmode="lin" valueType="num">
                                      <p:cBhvr additive="base">
                                        <p:cTn id="16" dur="2000" fill="hold"/>
                                        <p:tgtEl>
                                          <p:spTgt spid="410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 calcmode="lin" valueType="num">
                                      <p:cBhvr additive="base">
                                        <p:cTn id="19" dur="2000" fill="hold"/>
                                        <p:tgtEl>
                                          <p:spTgt spid="4103"/>
                                        </p:tgtEl>
                                        <p:attrNameLst>
                                          <p:attrName>ppt_x</p:attrName>
                                        </p:attrNameLst>
                                      </p:cBhvr>
                                      <p:tavLst>
                                        <p:tav tm="0">
                                          <p:val>
                                            <p:strVal val="#ppt_x"/>
                                          </p:val>
                                        </p:tav>
                                        <p:tav tm="100000">
                                          <p:val>
                                            <p:strVal val="#ppt_x"/>
                                          </p:val>
                                        </p:tav>
                                      </p:tavLst>
                                    </p:anim>
                                    <p:anim calcmode="lin" valueType="num">
                                      <p:cBhvr additive="base">
                                        <p:cTn id="20" dur="2000" fill="hold"/>
                                        <p:tgtEl>
                                          <p:spTgt spid="4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04"/>
                                        </p:tgtEl>
                                        <p:attrNameLst>
                                          <p:attrName>style.visibility</p:attrName>
                                        </p:attrNameLst>
                                      </p:cBhvr>
                                      <p:to>
                                        <p:strVal val="visible"/>
                                      </p:to>
                                    </p:set>
                                    <p:anim calcmode="lin" valueType="num">
                                      <p:cBhvr additive="base">
                                        <p:cTn id="23" dur="2000" fill="hold"/>
                                        <p:tgtEl>
                                          <p:spTgt spid="4104"/>
                                        </p:tgtEl>
                                        <p:attrNameLst>
                                          <p:attrName>ppt_x</p:attrName>
                                        </p:attrNameLst>
                                      </p:cBhvr>
                                      <p:tavLst>
                                        <p:tav tm="0">
                                          <p:val>
                                            <p:strVal val="#ppt_x"/>
                                          </p:val>
                                        </p:tav>
                                        <p:tav tm="100000">
                                          <p:val>
                                            <p:strVal val="#ppt_x"/>
                                          </p:val>
                                        </p:tav>
                                      </p:tavLst>
                                    </p:anim>
                                    <p:anim calcmode="lin" valueType="num">
                                      <p:cBhvr additive="base">
                                        <p:cTn id="24" dur="2000" fill="hold"/>
                                        <p:tgtEl>
                                          <p:spTgt spid="4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ppt_x"/>
                                          </p:val>
                                        </p:tav>
                                        <p:tav tm="100000">
                                          <p:val>
                                            <p:strVal val="#ppt_x"/>
                                          </p:val>
                                        </p:tav>
                                      </p:tavLst>
                                    </p:anim>
                                    <p:anim calcmode="lin" valueType="num">
                                      <p:cBhvr additive="base">
                                        <p:cTn id="28" dur="2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0" fill="hold"/>
                                        <p:tgtEl>
                                          <p:spTgt spid="11"/>
                                        </p:tgtEl>
                                        <p:attrNameLst>
                                          <p:attrName>ppt_x</p:attrName>
                                        </p:attrNameLst>
                                      </p:cBhvr>
                                      <p:tavLst>
                                        <p:tav tm="0">
                                          <p:val>
                                            <p:strVal val="#ppt_x"/>
                                          </p:val>
                                        </p:tav>
                                        <p:tav tm="100000">
                                          <p:val>
                                            <p:strVal val="#ppt_x"/>
                                          </p:val>
                                        </p:tav>
                                      </p:tavLst>
                                    </p:anim>
                                    <p:anim calcmode="lin" valueType="num">
                                      <p:cBhvr additive="base">
                                        <p:cTn id="36" dur="2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2000" fill="hold"/>
                                        <p:tgtEl>
                                          <p:spTgt spid="13"/>
                                        </p:tgtEl>
                                        <p:attrNameLst>
                                          <p:attrName>ppt_x</p:attrName>
                                        </p:attrNameLst>
                                      </p:cBhvr>
                                      <p:tavLst>
                                        <p:tav tm="0">
                                          <p:val>
                                            <p:strVal val="#ppt_x"/>
                                          </p:val>
                                        </p:tav>
                                        <p:tav tm="100000">
                                          <p:val>
                                            <p:strVal val="#ppt_x"/>
                                          </p:val>
                                        </p:tav>
                                      </p:tavLst>
                                    </p:anim>
                                    <p:anim calcmode="lin" valueType="num">
                                      <p:cBhvr additive="base">
                                        <p:cTn id="40" dur="20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2000" fill="hold"/>
                                        <p:tgtEl>
                                          <p:spTgt spid="14"/>
                                        </p:tgtEl>
                                        <p:attrNameLst>
                                          <p:attrName>ppt_x</p:attrName>
                                        </p:attrNameLst>
                                      </p:cBhvr>
                                      <p:tavLst>
                                        <p:tav tm="0">
                                          <p:val>
                                            <p:strVal val="#ppt_x"/>
                                          </p:val>
                                        </p:tav>
                                        <p:tav tm="100000">
                                          <p:val>
                                            <p:strVal val="#ppt_x"/>
                                          </p:val>
                                        </p:tav>
                                      </p:tavLst>
                                    </p:anim>
                                    <p:anim calcmode="lin" valueType="num">
                                      <p:cBhvr additive="base">
                                        <p:cTn id="44" dur="20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000" fill="hold"/>
                                        <p:tgtEl>
                                          <p:spTgt spid="15"/>
                                        </p:tgtEl>
                                        <p:attrNameLst>
                                          <p:attrName>ppt_x</p:attrName>
                                        </p:attrNameLst>
                                      </p:cBhvr>
                                      <p:tavLst>
                                        <p:tav tm="0">
                                          <p:val>
                                            <p:strVal val="#ppt_x"/>
                                          </p:val>
                                        </p:tav>
                                        <p:tav tm="100000">
                                          <p:val>
                                            <p:strVal val="#ppt_x"/>
                                          </p:val>
                                        </p:tav>
                                      </p:tavLst>
                                    </p:anim>
                                    <p:anim calcmode="lin" valueType="num">
                                      <p:cBhvr additive="base">
                                        <p:cTn id="48" dur="20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02"/>
                                        </p:tgtEl>
                                        <p:attrNameLst>
                                          <p:attrName>style.visibility</p:attrName>
                                        </p:attrNameLst>
                                      </p:cBhvr>
                                      <p:to>
                                        <p:strVal val="visible"/>
                                      </p:to>
                                    </p:set>
                                    <p:anim calcmode="lin" valueType="num">
                                      <p:cBhvr additive="base">
                                        <p:cTn id="51" dur="2000" fill="hold"/>
                                        <p:tgtEl>
                                          <p:spTgt spid="4102"/>
                                        </p:tgtEl>
                                        <p:attrNameLst>
                                          <p:attrName>ppt_x</p:attrName>
                                        </p:attrNameLst>
                                      </p:cBhvr>
                                      <p:tavLst>
                                        <p:tav tm="0">
                                          <p:val>
                                            <p:strVal val="#ppt_x"/>
                                          </p:val>
                                        </p:tav>
                                        <p:tav tm="100000">
                                          <p:val>
                                            <p:strVal val="#ppt_x"/>
                                          </p:val>
                                        </p:tav>
                                      </p:tavLst>
                                    </p:anim>
                                    <p:anim calcmode="lin" valueType="num">
                                      <p:cBhvr additive="base">
                                        <p:cTn id="52" dur="2000" fill="hold"/>
                                        <p:tgtEl>
                                          <p:spTgt spid="410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2000" fill="hold"/>
                                        <p:tgtEl>
                                          <p:spTgt spid="16"/>
                                        </p:tgtEl>
                                        <p:attrNameLst>
                                          <p:attrName>ppt_x</p:attrName>
                                        </p:attrNameLst>
                                      </p:cBhvr>
                                      <p:tavLst>
                                        <p:tav tm="0">
                                          <p:val>
                                            <p:strVal val="#ppt_x"/>
                                          </p:val>
                                        </p:tav>
                                        <p:tav tm="100000">
                                          <p:val>
                                            <p:strVal val="#ppt_x"/>
                                          </p:val>
                                        </p:tav>
                                      </p:tavLst>
                                    </p:anim>
                                    <p:anim calcmode="lin" valueType="num">
                                      <p:cBhvr additive="base">
                                        <p:cTn id="56" dur="20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2000" fill="hold"/>
                                        <p:tgtEl>
                                          <p:spTgt spid="17"/>
                                        </p:tgtEl>
                                        <p:attrNameLst>
                                          <p:attrName>ppt_x</p:attrName>
                                        </p:attrNameLst>
                                      </p:cBhvr>
                                      <p:tavLst>
                                        <p:tav tm="0">
                                          <p:val>
                                            <p:strVal val="#ppt_x"/>
                                          </p:val>
                                        </p:tav>
                                        <p:tav tm="100000">
                                          <p:val>
                                            <p:strVal val="#ppt_x"/>
                                          </p:val>
                                        </p:tav>
                                      </p:tavLst>
                                    </p:anim>
                                    <p:anim calcmode="lin" valueType="num">
                                      <p:cBhvr additive="base">
                                        <p:cTn id="60" dur="20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2000" fill="hold"/>
                                        <p:tgtEl>
                                          <p:spTgt spid="18"/>
                                        </p:tgtEl>
                                        <p:attrNameLst>
                                          <p:attrName>ppt_x</p:attrName>
                                        </p:attrNameLst>
                                      </p:cBhvr>
                                      <p:tavLst>
                                        <p:tav tm="0">
                                          <p:val>
                                            <p:strVal val="#ppt_x"/>
                                          </p:val>
                                        </p:tav>
                                        <p:tav tm="100000">
                                          <p:val>
                                            <p:strVal val="#ppt_x"/>
                                          </p:val>
                                        </p:tav>
                                      </p:tavLst>
                                    </p:anim>
                                    <p:anim calcmode="lin" valueType="num">
                                      <p:cBhvr additive="base">
                                        <p:cTn id="64" dur="20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000" fill="hold"/>
                                        <p:tgtEl>
                                          <p:spTgt spid="19"/>
                                        </p:tgtEl>
                                        <p:attrNameLst>
                                          <p:attrName>ppt_x</p:attrName>
                                        </p:attrNameLst>
                                      </p:cBhvr>
                                      <p:tavLst>
                                        <p:tav tm="0">
                                          <p:val>
                                            <p:strVal val="#ppt_x"/>
                                          </p:val>
                                        </p:tav>
                                        <p:tav tm="100000">
                                          <p:val>
                                            <p:strVal val="#ppt_x"/>
                                          </p:val>
                                        </p:tav>
                                      </p:tavLst>
                                    </p:anim>
                                    <p:anim calcmode="lin" valueType="num">
                                      <p:cBhvr additive="base">
                                        <p:cTn id="6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44524"/>
            <a:ext cx="10688638" cy="7553325"/>
          </a:xfrm>
          <a:prstGeom prst="rect">
            <a:avLst/>
          </a:prstGeom>
          <a:noFill/>
          <a:ln w="9525">
            <a:noFill/>
            <a:miter lim="800000"/>
            <a:headEnd/>
            <a:tailEnd/>
          </a:ln>
        </p:spPr>
      </p:pic>
      <p:sp>
        <p:nvSpPr>
          <p:cNvPr id="6" name="TextBox 5"/>
          <p:cNvSpPr txBox="1"/>
          <p:nvPr/>
        </p:nvSpPr>
        <p:spPr>
          <a:xfrm>
            <a:off x="2031951" y="1733257"/>
            <a:ext cx="8208912" cy="3416320"/>
          </a:xfrm>
          <a:prstGeom prst="rect">
            <a:avLst/>
          </a:prstGeom>
          <a:noFill/>
        </p:spPr>
        <p:txBody>
          <a:bodyPr wrap="square" rtlCol="0">
            <a:spAutoFit/>
          </a:bodyPr>
          <a:lstStyle/>
          <a:p>
            <a:pPr>
              <a:buFont typeface="Arial" pitchFamily="34" charset="0"/>
              <a:buChar char="•"/>
            </a:pPr>
            <a:r>
              <a:rPr lang="en-GB" dirty="0" smtClean="0"/>
              <a:t> Understanding the perspectives of the SUE researchers in relation to KE</a:t>
            </a:r>
          </a:p>
          <a:p>
            <a:r>
              <a:rPr lang="en-GB" dirty="0" smtClean="0"/>
              <a:t> </a:t>
            </a:r>
          </a:p>
          <a:p>
            <a:pPr>
              <a:buFont typeface="Arial" pitchFamily="34" charset="0"/>
              <a:buChar char="•"/>
            </a:pPr>
            <a:r>
              <a:rPr lang="en-GB" dirty="0" smtClean="0"/>
              <a:t> Understanding types of outputs generated by SUE </a:t>
            </a:r>
          </a:p>
          <a:p>
            <a:endParaRPr lang="en-GB" dirty="0" smtClean="0"/>
          </a:p>
          <a:p>
            <a:pPr>
              <a:buFont typeface="Arial" pitchFamily="34" charset="0"/>
              <a:buChar char="•"/>
            </a:pPr>
            <a:r>
              <a:rPr lang="en-GB" dirty="0" smtClean="0"/>
              <a:t> Understanding the needs and perspectives of practitioners &amp; policy makers in relation to acquisition of new knowledge </a:t>
            </a:r>
          </a:p>
          <a:p>
            <a:endParaRPr lang="en-GB" dirty="0"/>
          </a:p>
        </p:txBody>
      </p:sp>
      <p:sp>
        <p:nvSpPr>
          <p:cNvPr id="5" name="Rectangle 4"/>
          <p:cNvSpPr/>
          <p:nvPr/>
        </p:nvSpPr>
        <p:spPr>
          <a:xfrm>
            <a:off x="2752031" y="943496"/>
            <a:ext cx="6090129"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GB" dirty="0" smtClean="0"/>
              <a:t>ISSUES: Understanding the KE Landscape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4" end="4"/>
                                            </p:txEl>
                                          </p:spTgt>
                                        </p:tgtEl>
                                        <p:attrNameLst>
                                          <p:attrName>style.color</p:attrName>
                                        </p:attrNameLst>
                                      </p:cBhvr>
                                      <p:to>
                                        <p:clrVal>
                                          <a:srgbClr val="FF3300"/>
                                        </p:clrVal>
                                      </p:to>
                                    </p:set>
                                    <p:set>
                                      <p:cBhvr>
                                        <p:cTn id="7" dur="500" fill="hold"/>
                                        <p:tgtEl>
                                          <p:spTgt spid="6">
                                            <p:txEl>
                                              <p:pRg st="4" end="4"/>
                                            </p:txEl>
                                          </p:spTgt>
                                        </p:tgtEl>
                                        <p:attrNameLst>
                                          <p:attrName>fillcolor</p:attrName>
                                        </p:attrNameLst>
                                      </p:cBhvr>
                                      <p:to>
                                        <p:clrVal>
                                          <a:srgbClr val="FF3300"/>
                                        </p:clrVal>
                                      </p:to>
                                    </p:set>
                                    <p:set>
                                      <p:cBhvr>
                                        <p:cTn id="8" dur="500" fill="hold"/>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owerpoint (white"/>
          <p:cNvPicPr>
            <a:picLocks noChangeAspect="1" noChangeArrowheads="1"/>
          </p:cNvPicPr>
          <p:nvPr/>
        </p:nvPicPr>
        <p:blipFill>
          <a:blip r:embed="rId3" cstate="print"/>
          <a:srcRect/>
          <a:stretch>
            <a:fillRect/>
          </a:stretch>
        </p:blipFill>
        <p:spPr bwMode="auto">
          <a:xfrm>
            <a:off x="1" y="0"/>
            <a:ext cx="10692349" cy="7555847"/>
          </a:xfrm>
          <a:prstGeom prst="rect">
            <a:avLst/>
          </a:prstGeom>
          <a:noFill/>
          <a:ln w="9525">
            <a:noFill/>
            <a:miter lim="800000"/>
            <a:headEnd/>
            <a:tailEnd/>
          </a:ln>
        </p:spPr>
      </p:pic>
      <p:pic>
        <p:nvPicPr>
          <p:cNvPr id="3" name="Picture 2" descr="pinkISSUES.jpg"/>
          <p:cNvPicPr>
            <a:picLocks noChangeAspect="1"/>
          </p:cNvPicPr>
          <p:nvPr/>
        </p:nvPicPr>
        <p:blipFill>
          <a:blip r:embed="rId4" cstate="print"/>
          <a:srcRect/>
          <a:stretch>
            <a:fillRect/>
          </a:stretch>
        </p:blipFill>
        <p:spPr bwMode="auto">
          <a:xfrm>
            <a:off x="2839170" y="236339"/>
            <a:ext cx="6596894" cy="6715531"/>
          </a:xfrm>
          <a:prstGeom prst="rect">
            <a:avLst/>
          </a:prstGeom>
          <a:noFill/>
          <a:ln w="9525">
            <a:noFill/>
            <a:miter lim="800000"/>
            <a:headEnd/>
            <a:tailEnd/>
          </a:ln>
        </p:spPr>
      </p:pic>
      <p:sp>
        <p:nvSpPr>
          <p:cNvPr id="4" name="TextBox 3"/>
          <p:cNvSpPr txBox="1">
            <a:spLocks noChangeArrowheads="1"/>
          </p:cNvSpPr>
          <p:nvPr/>
        </p:nvSpPr>
        <p:spPr bwMode="auto">
          <a:xfrm>
            <a:off x="584536" y="1260475"/>
            <a:ext cx="3006179" cy="1721133"/>
          </a:xfrm>
          <a:prstGeom prst="rect">
            <a:avLst/>
          </a:prstGeom>
          <a:noFill/>
          <a:ln w="9525">
            <a:noFill/>
            <a:miter lim="800000"/>
            <a:headEnd/>
            <a:tailEnd/>
          </a:ln>
        </p:spPr>
        <p:txBody>
          <a:bodyPr lIns="104287" tIns="52144" rIns="104287" bIns="52144">
            <a:spAutoFit/>
          </a:bodyPr>
          <a:lstStyle/>
          <a:p>
            <a:pPr>
              <a:lnSpc>
                <a:spcPct val="300000"/>
              </a:lnSpc>
            </a:pPr>
            <a:r>
              <a:rPr lang="en-GB" sz="2700" b="1" dirty="0">
                <a:latin typeface="Calibri" pitchFamily="34" charset="0"/>
              </a:rPr>
              <a:t>Websites</a:t>
            </a:r>
          </a:p>
          <a:p>
            <a:endParaRPr lang="en-GB" dirty="0">
              <a:latin typeface="Calibri" pitchFamily="34" charset="0"/>
            </a:endParaRPr>
          </a:p>
        </p:txBody>
      </p:sp>
      <p:sp>
        <p:nvSpPr>
          <p:cNvPr id="5" name="TextBox 4"/>
          <p:cNvSpPr txBox="1">
            <a:spLocks noChangeArrowheads="1"/>
          </p:cNvSpPr>
          <p:nvPr/>
        </p:nvSpPr>
        <p:spPr bwMode="auto">
          <a:xfrm>
            <a:off x="584536" y="2442171"/>
            <a:ext cx="3006179" cy="1721133"/>
          </a:xfrm>
          <a:prstGeom prst="rect">
            <a:avLst/>
          </a:prstGeom>
          <a:noFill/>
          <a:ln w="9525">
            <a:noFill/>
            <a:miter lim="800000"/>
            <a:headEnd/>
            <a:tailEnd/>
          </a:ln>
        </p:spPr>
        <p:txBody>
          <a:bodyPr lIns="104287" tIns="52144" rIns="104287" bIns="52144">
            <a:spAutoFit/>
          </a:bodyPr>
          <a:lstStyle/>
          <a:p>
            <a:pPr>
              <a:lnSpc>
                <a:spcPct val="300000"/>
              </a:lnSpc>
            </a:pPr>
            <a:r>
              <a:rPr lang="en-GB" sz="2700" b="1" dirty="0">
                <a:latin typeface="Calibri" pitchFamily="34" charset="0"/>
              </a:rPr>
              <a:t>Email bulletins</a:t>
            </a:r>
          </a:p>
          <a:p>
            <a:endParaRPr lang="en-GB" dirty="0">
              <a:latin typeface="Calibri" pitchFamily="34" charset="0"/>
            </a:endParaRPr>
          </a:p>
        </p:txBody>
      </p:sp>
      <p:sp>
        <p:nvSpPr>
          <p:cNvPr id="6" name="TextBox 5"/>
          <p:cNvSpPr txBox="1">
            <a:spLocks noChangeArrowheads="1"/>
          </p:cNvSpPr>
          <p:nvPr/>
        </p:nvSpPr>
        <p:spPr bwMode="auto">
          <a:xfrm>
            <a:off x="584536" y="3805935"/>
            <a:ext cx="3006179" cy="1721133"/>
          </a:xfrm>
          <a:prstGeom prst="rect">
            <a:avLst/>
          </a:prstGeom>
          <a:noFill/>
          <a:ln w="9525">
            <a:noFill/>
            <a:miter lim="800000"/>
            <a:headEnd/>
            <a:tailEnd/>
          </a:ln>
        </p:spPr>
        <p:txBody>
          <a:bodyPr lIns="104287" tIns="52144" rIns="104287" bIns="52144">
            <a:spAutoFit/>
          </a:bodyPr>
          <a:lstStyle/>
          <a:p>
            <a:pPr>
              <a:lnSpc>
                <a:spcPct val="300000"/>
              </a:lnSpc>
            </a:pPr>
            <a:r>
              <a:rPr lang="en-GB" sz="2700" b="1" dirty="0">
                <a:latin typeface="Calibri" pitchFamily="34" charset="0"/>
              </a:rPr>
              <a:t>Personal contacts</a:t>
            </a:r>
          </a:p>
          <a:p>
            <a:endParaRPr lang="en-GB" dirty="0">
              <a:latin typeface="Calibri" pitchFamily="34" charset="0"/>
            </a:endParaRPr>
          </a:p>
        </p:txBody>
      </p:sp>
      <p:sp>
        <p:nvSpPr>
          <p:cNvPr id="7" name="Title 9"/>
          <p:cNvSpPr txBox="1">
            <a:spLocks/>
          </p:cNvSpPr>
          <p:nvPr/>
        </p:nvSpPr>
        <p:spPr bwMode="auto">
          <a:xfrm>
            <a:off x="-1503090" y="0"/>
            <a:ext cx="9619774" cy="1260475"/>
          </a:xfrm>
          <a:prstGeom prst="rect">
            <a:avLst/>
          </a:prstGeom>
          <a:noFill/>
          <a:ln w="9525">
            <a:noFill/>
            <a:miter lim="800000"/>
            <a:headEnd/>
            <a:tailEnd/>
          </a:ln>
        </p:spPr>
        <p:txBody>
          <a:bodyPr lIns="104287" tIns="52144" rIns="104287" bIns="52144" anchor="ctr"/>
          <a:lstStyle/>
          <a:p>
            <a:pPr algn="ctr">
              <a:defRPr/>
            </a:pPr>
            <a:r>
              <a:rPr lang="en-GB" sz="5000" dirty="0">
                <a:latin typeface="+mj-lt"/>
                <a:ea typeface="+mj-ea"/>
                <a:cs typeface="+mj-cs"/>
              </a:rPr>
              <a:t>KE Landscape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ge 4"/>
          <p:cNvPicPr>
            <a:picLocks noChangeAspect="1" noChangeArrowheads="1"/>
          </p:cNvPicPr>
          <p:nvPr/>
        </p:nvPicPr>
        <p:blipFill>
          <a:blip r:embed="rId3" cstate="print"/>
          <a:srcRect/>
          <a:stretch>
            <a:fillRect/>
          </a:stretch>
        </p:blipFill>
        <p:spPr bwMode="auto">
          <a:xfrm>
            <a:off x="-3175" y="0"/>
            <a:ext cx="10694988" cy="7561263"/>
          </a:xfrm>
          <a:prstGeom prst="rect">
            <a:avLst/>
          </a:prstGeom>
          <a:noFill/>
          <a:ln w="9525">
            <a:noFill/>
            <a:miter lim="800000"/>
            <a:headEnd/>
            <a:tailEnd/>
          </a:ln>
        </p:spPr>
      </p:pic>
      <p:sp>
        <p:nvSpPr>
          <p:cNvPr id="12291" name="Rectangle 8"/>
          <p:cNvSpPr>
            <a:spLocks noChangeArrowheads="1"/>
          </p:cNvSpPr>
          <p:nvPr/>
        </p:nvSpPr>
        <p:spPr bwMode="auto">
          <a:xfrm>
            <a:off x="174625" y="1909763"/>
            <a:ext cx="10364788" cy="5476875"/>
          </a:xfrm>
          <a:prstGeom prst="rect">
            <a:avLst/>
          </a:prstGeom>
          <a:solidFill>
            <a:schemeClr val="bg1"/>
          </a:solidFill>
          <a:ln w="9525" algn="ctr">
            <a:noFill/>
            <a:miter lim="800000"/>
            <a:headEnd/>
            <a:tailEnd/>
          </a:ln>
        </p:spPr>
        <p:txBody>
          <a:bodyPr anchor="ctr">
            <a:spAutoFit/>
          </a:bodyPr>
          <a:lstStyle/>
          <a:p>
            <a:endParaRPr lang="en-GB"/>
          </a:p>
        </p:txBody>
      </p:sp>
      <p:graphicFrame>
        <p:nvGraphicFramePr>
          <p:cNvPr id="5" name="Chart 4"/>
          <p:cNvGraphicFramePr>
            <a:graphicFrameLocks/>
          </p:cNvGraphicFramePr>
          <p:nvPr/>
        </p:nvGraphicFramePr>
        <p:xfrm>
          <a:off x="311909" y="1773221"/>
          <a:ext cx="10001320" cy="5786478"/>
        </p:xfrm>
        <a:graphic>
          <a:graphicData uri="http://schemas.openxmlformats.org/drawingml/2006/chart">
            <c:chart xmlns:c="http://schemas.openxmlformats.org/drawingml/2006/chart" xmlns:r="http://schemas.openxmlformats.org/officeDocument/2006/relationships" r:id="rId4"/>
          </a:graphicData>
        </a:graphic>
      </p:graphicFrame>
      <p:sp>
        <p:nvSpPr>
          <p:cNvPr id="12293" name="Title 6"/>
          <p:cNvSpPr>
            <a:spLocks noGrp="1"/>
          </p:cNvSpPr>
          <p:nvPr>
            <p:ph type="title" idx="4294967295"/>
          </p:nvPr>
        </p:nvSpPr>
        <p:spPr>
          <a:xfrm>
            <a:off x="1414463" y="423863"/>
            <a:ext cx="6002337" cy="895350"/>
          </a:xfrm>
        </p:spPr>
        <p:txBody>
          <a:bodyPr/>
          <a:lstStyle/>
          <a:p>
            <a:pPr eaLnBrk="1" hangingPunct="1"/>
            <a:r>
              <a:rPr lang="en-US" sz="3200" b="1" smtClean="0">
                <a:solidFill>
                  <a:srgbClr val="92D050"/>
                </a:solidFill>
              </a:rPr>
              <a:t>Industry </a:t>
            </a:r>
            <a:r>
              <a:rPr lang="en-US" sz="3200" b="1" smtClean="0">
                <a:solidFill>
                  <a:schemeClr val="folHlink"/>
                </a:solidFill>
              </a:rPr>
              <a:t>preferred</a:t>
            </a:r>
            <a:r>
              <a:rPr lang="en-US" sz="3200" b="1" smtClean="0">
                <a:solidFill>
                  <a:srgbClr val="4D4D4D"/>
                </a:solidFill>
              </a:rPr>
              <a:t> methods</a:t>
            </a:r>
            <a:r>
              <a:rPr lang="en-US" sz="3200" b="1" smtClean="0">
                <a:solidFill>
                  <a:srgbClr val="92D050"/>
                </a:solidFill>
              </a:rPr>
              <a:t> </a:t>
            </a:r>
            <a:r>
              <a:rPr lang="en-US" sz="3200" b="1" smtClean="0">
                <a:solidFill>
                  <a:srgbClr val="4D4D4D"/>
                </a:solidFill>
              </a:rPr>
              <a:t>compared to</a:t>
            </a:r>
            <a:r>
              <a:rPr lang="en-US" sz="3200" b="1" smtClean="0">
                <a:solidFill>
                  <a:srgbClr val="92D050"/>
                </a:solidFill>
              </a:rPr>
              <a:t>  </a:t>
            </a:r>
            <a:br>
              <a:rPr lang="en-US" sz="3200" b="1" smtClean="0">
                <a:solidFill>
                  <a:srgbClr val="92D050"/>
                </a:solidFill>
              </a:rPr>
            </a:br>
            <a:r>
              <a:rPr lang="en-US" sz="3200" b="1" smtClean="0">
                <a:solidFill>
                  <a:srgbClr val="FF9900"/>
                </a:solidFill>
              </a:rPr>
              <a:t>SUE dissemination </a:t>
            </a:r>
            <a:r>
              <a:rPr lang="en-US" sz="3200" b="1" smtClean="0">
                <a:solidFill>
                  <a:srgbClr val="4D4D4D"/>
                </a:solidFill>
              </a:rPr>
              <a:t>methods </a:t>
            </a:r>
            <a:endParaRPr lang="en-GB" sz="3200" b="1" smtClean="0">
              <a:solidFill>
                <a:srgbClr val="4D4D4D"/>
              </a:solidFill>
            </a:endParaRPr>
          </a:p>
        </p:txBody>
      </p:sp>
      <p:sp>
        <p:nvSpPr>
          <p:cNvPr id="12294" name="Rectangle 6"/>
          <p:cNvSpPr>
            <a:spLocks noChangeArrowheads="1"/>
          </p:cNvSpPr>
          <p:nvPr/>
        </p:nvSpPr>
        <p:spPr bwMode="auto">
          <a:xfrm>
            <a:off x="160338" y="1477963"/>
            <a:ext cx="6192837" cy="4751387"/>
          </a:xfrm>
          <a:prstGeom prst="rect">
            <a:avLst/>
          </a:prstGeom>
          <a:noFill/>
          <a:ln w="9525" algn="ctr">
            <a:noFill/>
            <a:miter lim="800000"/>
            <a:headEnd/>
            <a:tailEnd/>
          </a:ln>
        </p:spPr>
        <p:txBody>
          <a:bodyPr wrap="none" anchor="ctr">
            <a:spAutoFit/>
          </a:bodyPr>
          <a:lstStyle/>
          <a:p>
            <a:endParaRPr lang="en-GB"/>
          </a:p>
        </p:txBody>
      </p:sp>
      <p:sp>
        <p:nvSpPr>
          <p:cNvPr id="12295" name="Rectangle 7"/>
          <p:cNvSpPr>
            <a:spLocks noChangeArrowheads="1"/>
          </p:cNvSpPr>
          <p:nvPr/>
        </p:nvSpPr>
        <p:spPr bwMode="auto">
          <a:xfrm>
            <a:off x="879475" y="2052638"/>
            <a:ext cx="2232025" cy="3744912"/>
          </a:xfrm>
          <a:prstGeom prst="rect">
            <a:avLst/>
          </a:prstGeom>
          <a:noFill/>
          <a:ln w="9525" algn="ctr">
            <a:noFill/>
            <a:miter lim="800000"/>
            <a:headEnd/>
            <a:tailEnd/>
          </a:ln>
        </p:spPr>
        <p:txBody>
          <a:bodyPr wrap="none" anchor="ctr">
            <a:spAutoFit/>
          </a:bodyPr>
          <a:lstStyle/>
          <a:p>
            <a:endParaRPr lang="en-GB"/>
          </a:p>
        </p:txBody>
      </p:sp>
      <p:pic>
        <p:nvPicPr>
          <p:cNvPr id="12296" name="Picture 6" descr="small pic 2"/>
          <p:cNvPicPr>
            <a:picLocks noChangeAspect="1" noChangeArrowheads="1"/>
          </p:cNvPicPr>
          <p:nvPr/>
        </p:nvPicPr>
        <p:blipFill>
          <a:blip r:embed="rId5" cstate="print"/>
          <a:srcRect/>
          <a:stretch>
            <a:fillRect/>
          </a:stretch>
        </p:blipFill>
        <p:spPr bwMode="auto">
          <a:xfrm>
            <a:off x="7504113" y="325438"/>
            <a:ext cx="2882900" cy="1273175"/>
          </a:xfrm>
          <a:prstGeom prst="rect">
            <a:avLst/>
          </a:prstGeom>
          <a:noFill/>
          <a:ln w="9525">
            <a:noFill/>
            <a:miter lim="800000"/>
            <a:headEnd/>
            <a:tailEnd/>
          </a:ln>
        </p:spPr>
      </p:pic>
      <p:sp>
        <p:nvSpPr>
          <p:cNvPr id="12297" name="Text Box 11"/>
          <p:cNvSpPr txBox="1">
            <a:spLocks noChangeArrowheads="1"/>
          </p:cNvSpPr>
          <p:nvPr/>
        </p:nvSpPr>
        <p:spPr bwMode="auto">
          <a:xfrm>
            <a:off x="4984750" y="2419350"/>
            <a:ext cx="2663825" cy="641350"/>
          </a:xfrm>
          <a:prstGeom prst="rect">
            <a:avLst/>
          </a:prstGeom>
          <a:solidFill>
            <a:schemeClr val="bg1"/>
          </a:solidFill>
          <a:ln w="22225" algn="ctr">
            <a:noFill/>
            <a:miter lim="800000"/>
            <a:headEnd/>
            <a:tailEnd/>
          </a:ln>
        </p:spPr>
        <p:txBody>
          <a:bodyPr>
            <a:spAutoFit/>
          </a:bodyPr>
          <a:lstStyle/>
          <a:p>
            <a:pPr marL="7938" indent="-7938">
              <a:spcBef>
                <a:spcPct val="50000"/>
              </a:spcBef>
            </a:pPr>
            <a:r>
              <a:rPr lang="en-GB" sz="1800" b="0">
                <a:latin typeface="Arial" pitchFamily="34" charset="0"/>
              </a:rPr>
              <a:t>Research Journals,   Books, Conferences</a:t>
            </a:r>
          </a:p>
        </p:txBody>
      </p:sp>
      <p:sp>
        <p:nvSpPr>
          <p:cNvPr id="12298" name="Text Box 12"/>
          <p:cNvSpPr txBox="1">
            <a:spLocks noChangeArrowheads="1"/>
          </p:cNvSpPr>
          <p:nvPr/>
        </p:nvSpPr>
        <p:spPr bwMode="auto">
          <a:xfrm>
            <a:off x="1960563" y="1693863"/>
            <a:ext cx="2592387" cy="641350"/>
          </a:xfrm>
          <a:prstGeom prst="rect">
            <a:avLst/>
          </a:prstGeom>
          <a:solidFill>
            <a:schemeClr val="bg1"/>
          </a:solidFill>
          <a:ln w="22225" algn="ctr">
            <a:noFill/>
            <a:miter lim="800000"/>
            <a:headEnd/>
            <a:tailEnd/>
          </a:ln>
        </p:spPr>
        <p:txBody>
          <a:bodyPr>
            <a:spAutoFit/>
          </a:bodyPr>
          <a:lstStyle/>
          <a:p>
            <a:pPr marL="7938" indent="-7938">
              <a:spcBef>
                <a:spcPct val="50000"/>
              </a:spcBef>
            </a:pPr>
            <a:r>
              <a:rPr lang="en-GB" sz="1800" b="0">
                <a:latin typeface="Arial" pitchFamily="34" charset="0"/>
              </a:rPr>
              <a:t>Trade Magazines, Professional Journals</a:t>
            </a:r>
          </a:p>
        </p:txBody>
      </p:sp>
      <p:sp>
        <p:nvSpPr>
          <p:cNvPr id="12299" name="AutoShape 14"/>
          <p:cNvSpPr>
            <a:spLocks noChangeArrowheads="1"/>
          </p:cNvSpPr>
          <p:nvPr/>
        </p:nvSpPr>
        <p:spPr bwMode="auto">
          <a:xfrm>
            <a:off x="4840288" y="2341563"/>
            <a:ext cx="2520950" cy="863600"/>
          </a:xfrm>
          <a:prstGeom prst="wedgeRoundRectCallout">
            <a:avLst>
              <a:gd name="adj1" fmla="val -13917"/>
              <a:gd name="adj2" fmla="val 176472"/>
              <a:gd name="adj3" fmla="val 16667"/>
            </a:avLst>
          </a:prstGeom>
          <a:noFill/>
          <a:ln w="22225" algn="ctr">
            <a:solidFill>
              <a:schemeClr val="tx1"/>
            </a:solidFill>
            <a:miter lim="800000"/>
            <a:headEnd/>
            <a:tailEnd/>
          </a:ln>
        </p:spPr>
        <p:txBody>
          <a:bodyPr anchor="ctr"/>
          <a:lstStyle/>
          <a:p>
            <a:pPr marL="7938" indent="-7938" algn="ctr"/>
            <a:endParaRPr lang="en-GB"/>
          </a:p>
        </p:txBody>
      </p:sp>
      <p:sp>
        <p:nvSpPr>
          <p:cNvPr id="12300" name="AutoShape 15"/>
          <p:cNvSpPr>
            <a:spLocks noChangeArrowheads="1"/>
          </p:cNvSpPr>
          <p:nvPr/>
        </p:nvSpPr>
        <p:spPr bwMode="auto">
          <a:xfrm>
            <a:off x="1744663" y="1693863"/>
            <a:ext cx="2736850" cy="719137"/>
          </a:xfrm>
          <a:prstGeom prst="wedgeRoundRectCallout">
            <a:avLst>
              <a:gd name="adj1" fmla="val -56440"/>
              <a:gd name="adj2" fmla="val 216444"/>
              <a:gd name="adj3" fmla="val 16667"/>
            </a:avLst>
          </a:prstGeom>
          <a:noFill/>
          <a:ln w="22225" algn="ctr">
            <a:solidFill>
              <a:schemeClr val="tx1"/>
            </a:solidFill>
            <a:miter lim="800000"/>
            <a:headEnd/>
            <a:tailEnd/>
          </a:ln>
        </p:spPr>
        <p:txBody>
          <a:bodyPr anchor="ctr"/>
          <a:lstStyle/>
          <a:p>
            <a:pPr marL="7938" indent="-7938"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9525"/>
            <a:ext cx="10688638" cy="7553325"/>
          </a:xfrm>
          <a:prstGeom prst="rect">
            <a:avLst/>
          </a:prstGeom>
          <a:noFill/>
          <a:ln w="9525">
            <a:noFill/>
            <a:miter lim="800000"/>
            <a:headEnd/>
            <a:tailEnd/>
          </a:ln>
        </p:spPr>
      </p:pic>
      <p:sp>
        <p:nvSpPr>
          <p:cNvPr id="5" name="TextBox 4"/>
          <p:cNvSpPr txBox="1"/>
          <p:nvPr/>
        </p:nvSpPr>
        <p:spPr>
          <a:xfrm>
            <a:off x="1815927" y="253033"/>
            <a:ext cx="8280920" cy="4893647"/>
          </a:xfrm>
          <a:prstGeom prst="rect">
            <a:avLst/>
          </a:prstGeom>
          <a:noFill/>
        </p:spPr>
        <p:txBody>
          <a:bodyPr wrap="square" rtlCol="0">
            <a:spAutoFit/>
          </a:bodyPr>
          <a:lstStyle/>
          <a:p>
            <a:endParaRPr lang="en-GB" dirty="0"/>
          </a:p>
          <a:p>
            <a:endParaRPr lang="en-GB" dirty="0" smtClean="0"/>
          </a:p>
          <a:p>
            <a:endParaRPr lang="en-GB" dirty="0" smtClean="0"/>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pPr>
              <a:buFont typeface="Arial" pitchFamily="34" charset="0"/>
              <a:buChar char="•"/>
            </a:pPr>
            <a:endParaRPr lang="en-GB" dirty="0"/>
          </a:p>
          <a:p>
            <a:pPr>
              <a:buFont typeface="Arial" pitchFamily="34" charset="0"/>
              <a:buChar char="•"/>
            </a:pPr>
            <a:r>
              <a:rPr lang="en-GB" dirty="0" smtClean="0"/>
              <a:t> </a:t>
            </a:r>
          </a:p>
          <a:p>
            <a:pPr lvl="1"/>
            <a:endParaRPr lang="en-GB" dirty="0" smtClean="0"/>
          </a:p>
          <a:p>
            <a:pPr>
              <a:buFont typeface="Arial" pitchFamily="34" charset="0"/>
              <a:buChar char="•"/>
            </a:pPr>
            <a:endParaRPr lang="en-GB" dirty="0" smtClean="0"/>
          </a:p>
        </p:txBody>
      </p:sp>
      <p:sp>
        <p:nvSpPr>
          <p:cNvPr id="4" name="Rectangle 3"/>
          <p:cNvSpPr/>
          <p:nvPr/>
        </p:nvSpPr>
        <p:spPr>
          <a:xfrm>
            <a:off x="2103959" y="1663576"/>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ISSUES: Understanding the KE Landscape</a:t>
            </a:r>
          </a:p>
        </p:txBody>
      </p:sp>
      <p:sp>
        <p:nvSpPr>
          <p:cNvPr id="6" name="Rectangle 5"/>
          <p:cNvSpPr/>
          <p:nvPr/>
        </p:nvSpPr>
        <p:spPr>
          <a:xfrm>
            <a:off x="2103959" y="2455664"/>
            <a:ext cx="6480720"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practices in SUE</a:t>
            </a:r>
          </a:p>
        </p:txBody>
      </p:sp>
      <p:sp>
        <p:nvSpPr>
          <p:cNvPr id="9" name="Rectangle 8"/>
          <p:cNvSpPr/>
          <p:nvPr/>
        </p:nvSpPr>
        <p:spPr>
          <a:xfrm>
            <a:off x="2103959" y="317574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undertaken by ISSUES</a:t>
            </a:r>
          </a:p>
        </p:txBody>
      </p:sp>
      <p:sp>
        <p:nvSpPr>
          <p:cNvPr id="10" name="Rectangle 9"/>
          <p:cNvSpPr/>
          <p:nvPr/>
        </p:nvSpPr>
        <p:spPr>
          <a:xfrm>
            <a:off x="2103959" y="389582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What next: SUE 3…SUE Legacy?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3075" name="TextBox 4"/>
          <p:cNvSpPr txBox="1">
            <a:spLocks noChangeArrowheads="1"/>
          </p:cNvSpPr>
          <p:nvPr/>
        </p:nvSpPr>
        <p:spPr bwMode="auto">
          <a:xfrm>
            <a:off x="2860898" y="2082264"/>
            <a:ext cx="7595989" cy="3139321"/>
          </a:xfrm>
          <a:prstGeom prst="rect">
            <a:avLst/>
          </a:prstGeom>
          <a:noFill/>
          <a:ln w="9525">
            <a:noFill/>
            <a:miter lim="800000"/>
            <a:headEnd/>
            <a:tailEnd/>
          </a:ln>
        </p:spPr>
        <p:txBody>
          <a:bodyPr wrap="square">
            <a:spAutoFit/>
          </a:bodyPr>
          <a:lstStyle/>
          <a:p>
            <a:endParaRPr lang="en-GB" b="1" dirty="0" smtClean="0"/>
          </a:p>
          <a:p>
            <a:pPr>
              <a:buFont typeface="Arial" pitchFamily="34" charset="0"/>
              <a:buChar char="•"/>
            </a:pPr>
            <a:r>
              <a:rPr lang="en-GB" b="1" dirty="0" smtClean="0"/>
              <a:t>Building relationships</a:t>
            </a:r>
          </a:p>
          <a:p>
            <a:pPr>
              <a:buFont typeface="Arial" pitchFamily="34" charset="0"/>
              <a:buChar char="•"/>
            </a:pPr>
            <a:endParaRPr lang="en-GB" b="1" dirty="0" smtClean="0"/>
          </a:p>
          <a:p>
            <a:pPr>
              <a:buFont typeface="Arial" pitchFamily="34" charset="0"/>
              <a:buChar char="•"/>
            </a:pPr>
            <a:r>
              <a:rPr lang="en-GB" b="1" dirty="0" smtClean="0"/>
              <a:t>Sending a message </a:t>
            </a:r>
          </a:p>
          <a:p>
            <a:pPr>
              <a:buFont typeface="Arial" pitchFamily="34" charset="0"/>
              <a:buChar char="•"/>
            </a:pPr>
            <a:endParaRPr lang="en-GB" b="1" dirty="0" smtClean="0"/>
          </a:p>
          <a:p>
            <a:pPr>
              <a:buFont typeface="Arial" pitchFamily="34" charset="0"/>
              <a:buChar char="•"/>
            </a:pPr>
            <a:r>
              <a:rPr lang="en-GB" b="1" dirty="0" smtClean="0"/>
              <a:t>Designed for KE</a:t>
            </a:r>
          </a:p>
          <a:p>
            <a:endParaRPr lang="en-GB" sz="1800" b="1" dirty="0" smtClean="0"/>
          </a:p>
          <a:p>
            <a:endParaRPr lang="en-GB" sz="1800" dirty="0" smtClean="0"/>
          </a:p>
          <a:p>
            <a:endParaRPr lang="en-GB" sz="1800" dirty="0"/>
          </a:p>
        </p:txBody>
      </p:sp>
      <p:sp>
        <p:nvSpPr>
          <p:cNvPr id="4" name="Rectangle 3"/>
          <p:cNvSpPr/>
          <p:nvPr/>
        </p:nvSpPr>
        <p:spPr>
          <a:xfrm>
            <a:off x="2968055" y="1621185"/>
            <a:ext cx="3312368"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SUE Success stories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werpoint (white"/>
          <p:cNvPicPr>
            <a:picLocks noChangeAspect="1" noChangeArrowheads="1"/>
          </p:cNvPicPr>
          <p:nvPr/>
        </p:nvPicPr>
        <p:blipFill>
          <a:blip r:embed="rId3" cstate="print"/>
          <a:srcRect/>
          <a:stretch>
            <a:fillRect/>
          </a:stretch>
        </p:blipFill>
        <p:spPr bwMode="auto">
          <a:xfrm>
            <a:off x="0" y="6350"/>
            <a:ext cx="10691813" cy="7556500"/>
          </a:xfrm>
          <a:prstGeom prst="rect">
            <a:avLst/>
          </a:prstGeom>
          <a:noFill/>
          <a:ln w="9525">
            <a:noFill/>
            <a:miter lim="800000"/>
            <a:headEnd/>
            <a:tailEnd/>
          </a:ln>
        </p:spPr>
      </p:pic>
      <p:sp>
        <p:nvSpPr>
          <p:cNvPr id="3075" name="TextBox 4"/>
          <p:cNvSpPr txBox="1">
            <a:spLocks noChangeArrowheads="1"/>
          </p:cNvSpPr>
          <p:nvPr/>
        </p:nvSpPr>
        <p:spPr bwMode="auto">
          <a:xfrm>
            <a:off x="2536007" y="1855207"/>
            <a:ext cx="7595989" cy="1384995"/>
          </a:xfrm>
          <a:prstGeom prst="rect">
            <a:avLst/>
          </a:prstGeom>
          <a:noFill/>
          <a:ln w="9525">
            <a:noFill/>
            <a:miter lim="800000"/>
            <a:headEnd/>
            <a:tailEnd/>
          </a:ln>
        </p:spPr>
        <p:txBody>
          <a:bodyPr wrap="square">
            <a:spAutoFit/>
          </a:bodyPr>
          <a:lstStyle/>
          <a:p>
            <a:r>
              <a:rPr lang="en-GB" sz="2800" b="1" dirty="0" smtClean="0"/>
              <a:t>Urban </a:t>
            </a:r>
            <a:r>
              <a:rPr lang="en-GB" sz="2800" b="1" dirty="0"/>
              <a:t>futures:</a:t>
            </a:r>
          </a:p>
          <a:p>
            <a:endParaRPr lang="en-GB" sz="2800" dirty="0"/>
          </a:p>
          <a:p>
            <a:endParaRPr lang="en-GB" sz="2800" dirty="0"/>
          </a:p>
        </p:txBody>
      </p:sp>
      <p:sp>
        <p:nvSpPr>
          <p:cNvPr id="4" name="Rectangle 3"/>
          <p:cNvSpPr/>
          <p:nvPr/>
        </p:nvSpPr>
        <p:spPr>
          <a:xfrm>
            <a:off x="2752031" y="901105"/>
            <a:ext cx="6192688"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Success stories – Building relationships</a:t>
            </a:r>
            <a:endParaRPr lang="en-GB" dirty="0"/>
          </a:p>
        </p:txBody>
      </p:sp>
      <p:sp>
        <p:nvSpPr>
          <p:cNvPr id="5" name="TextBox 4"/>
          <p:cNvSpPr txBox="1"/>
          <p:nvPr/>
        </p:nvSpPr>
        <p:spPr>
          <a:xfrm>
            <a:off x="2536007" y="2413273"/>
            <a:ext cx="7128792" cy="1200329"/>
          </a:xfrm>
          <a:prstGeom prst="rect">
            <a:avLst/>
          </a:prstGeom>
          <a:noFill/>
        </p:spPr>
        <p:txBody>
          <a:bodyPr wrap="square" rtlCol="0">
            <a:spAutoFit/>
          </a:bodyPr>
          <a:lstStyle/>
          <a:p>
            <a:r>
              <a:rPr lang="en-GB" b="1" dirty="0" smtClean="0"/>
              <a:t>Outcome: </a:t>
            </a:r>
            <a:r>
              <a:rPr lang="en-GB" dirty="0" smtClean="0"/>
              <a:t>Incorporation of cutting edge research into the sustainability strategy of CH2M</a:t>
            </a:r>
          </a:p>
          <a:p>
            <a:endParaRPr lang="en-GB" dirty="0"/>
          </a:p>
        </p:txBody>
      </p:sp>
      <p:sp>
        <p:nvSpPr>
          <p:cNvPr id="6" name="TextBox 5"/>
          <p:cNvSpPr txBox="1"/>
          <p:nvPr/>
        </p:nvSpPr>
        <p:spPr>
          <a:xfrm>
            <a:off x="2536007" y="3421385"/>
            <a:ext cx="7056784" cy="1200329"/>
          </a:xfrm>
          <a:prstGeom prst="rect">
            <a:avLst/>
          </a:prstGeom>
          <a:noFill/>
        </p:spPr>
        <p:txBody>
          <a:bodyPr wrap="square" rtlCol="0">
            <a:spAutoFit/>
          </a:bodyPr>
          <a:lstStyle/>
          <a:p>
            <a:r>
              <a:rPr lang="en-GB" b="1" dirty="0" smtClean="0"/>
              <a:t>Mechanism: </a:t>
            </a:r>
            <a:r>
              <a:rPr lang="en-GB" dirty="0" smtClean="0"/>
              <a:t>Involvement of the steering group from an early stage of the project</a:t>
            </a:r>
          </a:p>
          <a:p>
            <a:endParaRPr lang="en-GB" dirty="0"/>
          </a:p>
        </p:txBody>
      </p:sp>
      <p:pic>
        <p:nvPicPr>
          <p:cNvPr id="7" name="Picture 1"/>
          <p:cNvPicPr>
            <a:picLocks noChangeAspect="1" noChangeArrowheads="1"/>
          </p:cNvPicPr>
          <p:nvPr/>
        </p:nvPicPr>
        <p:blipFill>
          <a:blip r:embed="rId4" cstate="print"/>
          <a:srcRect/>
          <a:stretch>
            <a:fillRect/>
          </a:stretch>
        </p:blipFill>
        <p:spPr bwMode="auto">
          <a:xfrm>
            <a:off x="303759" y="1405161"/>
            <a:ext cx="2160240" cy="1257971"/>
          </a:xfrm>
          <a:prstGeom prst="rect">
            <a:avLst/>
          </a:prstGeom>
          <a:noFill/>
        </p:spPr>
      </p:pic>
      <p:pic>
        <p:nvPicPr>
          <p:cNvPr id="8" name="Picture 2"/>
          <p:cNvPicPr>
            <a:picLocks noChangeAspect="1" noChangeArrowheads="1"/>
          </p:cNvPicPr>
          <p:nvPr/>
        </p:nvPicPr>
        <p:blipFill>
          <a:blip r:embed="rId5" cstate="print"/>
          <a:srcRect/>
          <a:stretch>
            <a:fillRect/>
          </a:stretch>
        </p:blipFill>
        <p:spPr bwMode="auto">
          <a:xfrm>
            <a:off x="6712471" y="4357489"/>
            <a:ext cx="2747015" cy="2051782"/>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2608015" y="4357489"/>
            <a:ext cx="2028056" cy="2028056"/>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GB" smtClean="0"/>
          </a:p>
        </p:txBody>
      </p:sp>
      <p:sp>
        <p:nvSpPr>
          <p:cNvPr id="4099" name="Content Placeholder 2"/>
          <p:cNvSpPr>
            <a:spLocks noGrp="1"/>
          </p:cNvSpPr>
          <p:nvPr>
            <p:ph idx="1"/>
          </p:nvPr>
        </p:nvSpPr>
        <p:spPr/>
        <p:txBody>
          <a:bodyPr/>
          <a:lstStyle/>
          <a:p>
            <a:pPr eaLnBrk="1" hangingPunct="1"/>
            <a:endParaRPr lang="en-GB" smtClean="0"/>
          </a:p>
        </p:txBody>
      </p:sp>
      <p:pic>
        <p:nvPicPr>
          <p:cNvPr id="4100"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4101" name="TextBox 4"/>
          <p:cNvSpPr txBox="1">
            <a:spLocks noChangeArrowheads="1"/>
          </p:cNvSpPr>
          <p:nvPr/>
        </p:nvSpPr>
        <p:spPr bwMode="auto">
          <a:xfrm>
            <a:off x="2238275" y="1589241"/>
            <a:ext cx="8002588" cy="2739211"/>
          </a:xfrm>
          <a:prstGeom prst="rect">
            <a:avLst/>
          </a:prstGeom>
          <a:noFill/>
          <a:ln w="9525">
            <a:noFill/>
            <a:miter lim="800000"/>
            <a:headEnd/>
            <a:tailEnd/>
          </a:ln>
        </p:spPr>
        <p:txBody>
          <a:bodyPr>
            <a:spAutoFit/>
          </a:bodyPr>
          <a:lstStyle/>
          <a:p>
            <a:endParaRPr lang="en-GB" sz="1800" dirty="0"/>
          </a:p>
          <a:p>
            <a:r>
              <a:rPr lang="en-GB" sz="2800" b="1" dirty="0" smtClean="0"/>
              <a:t>SUBR:IM : </a:t>
            </a:r>
            <a:endParaRPr lang="en-GB" sz="2800" b="1" dirty="0"/>
          </a:p>
          <a:p>
            <a:endParaRPr lang="en-GB" sz="1800" b="1" dirty="0" smtClean="0"/>
          </a:p>
          <a:p>
            <a:endParaRPr lang="en-GB" sz="1800" b="1" dirty="0" smtClean="0"/>
          </a:p>
          <a:p>
            <a:endParaRPr lang="en-GB" sz="1800" dirty="0"/>
          </a:p>
          <a:p>
            <a:endParaRPr lang="en-GB" sz="1800" dirty="0" smtClean="0"/>
          </a:p>
          <a:p>
            <a:endParaRPr lang="en-GB" sz="1800" dirty="0"/>
          </a:p>
          <a:p>
            <a:endParaRPr lang="en-GB" sz="1800" dirty="0"/>
          </a:p>
          <a:p>
            <a:endParaRPr lang="en-GB" sz="1800" b="1" dirty="0"/>
          </a:p>
        </p:txBody>
      </p:sp>
      <p:sp>
        <p:nvSpPr>
          <p:cNvPr id="6" name="Rectangle 5"/>
          <p:cNvSpPr/>
          <p:nvPr/>
        </p:nvSpPr>
        <p:spPr>
          <a:xfrm>
            <a:off x="2319983" y="829097"/>
            <a:ext cx="6192688"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Success stories – Sending a Message</a:t>
            </a:r>
            <a:endParaRPr lang="en-GB" dirty="0"/>
          </a:p>
        </p:txBody>
      </p:sp>
      <p:sp>
        <p:nvSpPr>
          <p:cNvPr id="7" name="TextBox 6"/>
          <p:cNvSpPr txBox="1"/>
          <p:nvPr/>
        </p:nvSpPr>
        <p:spPr>
          <a:xfrm>
            <a:off x="2247975" y="3133353"/>
            <a:ext cx="7344816" cy="830997"/>
          </a:xfrm>
          <a:prstGeom prst="rect">
            <a:avLst/>
          </a:prstGeom>
          <a:noFill/>
        </p:spPr>
        <p:txBody>
          <a:bodyPr wrap="square" rtlCol="0">
            <a:spAutoFit/>
          </a:bodyPr>
          <a:lstStyle/>
          <a:p>
            <a:r>
              <a:rPr lang="en-GB" b="1" dirty="0" smtClean="0"/>
              <a:t>Mechanism: </a:t>
            </a:r>
            <a:r>
              <a:rPr lang="en-GB" dirty="0" smtClean="0"/>
              <a:t>Signposting research through CL:AIRE</a:t>
            </a:r>
          </a:p>
          <a:p>
            <a:endParaRPr lang="en-GB" dirty="0"/>
          </a:p>
        </p:txBody>
      </p:sp>
      <p:sp>
        <p:nvSpPr>
          <p:cNvPr id="8" name="TextBox 7"/>
          <p:cNvSpPr txBox="1"/>
          <p:nvPr/>
        </p:nvSpPr>
        <p:spPr>
          <a:xfrm>
            <a:off x="2247975" y="2485281"/>
            <a:ext cx="6624736" cy="830997"/>
          </a:xfrm>
          <a:prstGeom prst="rect">
            <a:avLst/>
          </a:prstGeom>
          <a:noFill/>
        </p:spPr>
        <p:txBody>
          <a:bodyPr wrap="square" rtlCol="0">
            <a:spAutoFit/>
          </a:bodyPr>
          <a:lstStyle/>
          <a:p>
            <a:r>
              <a:rPr lang="en-GB" b="1" dirty="0" smtClean="0"/>
              <a:t>Outcome: </a:t>
            </a:r>
            <a:r>
              <a:rPr lang="en-GB" dirty="0" smtClean="0"/>
              <a:t>Increased end user audience</a:t>
            </a:r>
          </a:p>
          <a:p>
            <a:endParaRPr lang="en-GB" dirty="0"/>
          </a:p>
        </p:txBody>
      </p:sp>
      <p:pic>
        <p:nvPicPr>
          <p:cNvPr id="10" name="Picture 4"/>
          <p:cNvPicPr>
            <a:picLocks noChangeAspect="1" noChangeArrowheads="1"/>
          </p:cNvPicPr>
          <p:nvPr/>
        </p:nvPicPr>
        <p:blipFill>
          <a:blip r:embed="rId4" cstate="print"/>
          <a:srcRect/>
          <a:stretch>
            <a:fillRect/>
          </a:stretch>
        </p:blipFill>
        <p:spPr bwMode="auto">
          <a:xfrm>
            <a:off x="159743" y="1765201"/>
            <a:ext cx="2016224" cy="760506"/>
          </a:xfrm>
          <a:prstGeom prst="rect">
            <a:avLst/>
          </a:prstGeom>
          <a:noFill/>
          <a:ln w="28575">
            <a:solidFill>
              <a:schemeClr val="tx1"/>
            </a:solid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a:off x="7849369" y="3709417"/>
            <a:ext cx="1728192" cy="1728192"/>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GB" smtClean="0"/>
          </a:p>
        </p:txBody>
      </p:sp>
      <p:sp>
        <p:nvSpPr>
          <p:cNvPr id="4099" name="Content Placeholder 2"/>
          <p:cNvSpPr>
            <a:spLocks noGrp="1"/>
          </p:cNvSpPr>
          <p:nvPr>
            <p:ph idx="1"/>
          </p:nvPr>
        </p:nvSpPr>
        <p:spPr/>
        <p:txBody>
          <a:bodyPr/>
          <a:lstStyle/>
          <a:p>
            <a:pPr eaLnBrk="1" hangingPunct="1"/>
            <a:endParaRPr lang="en-GB" smtClean="0"/>
          </a:p>
        </p:txBody>
      </p:sp>
      <p:pic>
        <p:nvPicPr>
          <p:cNvPr id="4100"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4101" name="TextBox 4"/>
          <p:cNvSpPr txBox="1">
            <a:spLocks noChangeArrowheads="1"/>
          </p:cNvSpPr>
          <p:nvPr/>
        </p:nvSpPr>
        <p:spPr bwMode="auto">
          <a:xfrm>
            <a:off x="2247975" y="1837209"/>
            <a:ext cx="8002588" cy="1908215"/>
          </a:xfrm>
          <a:prstGeom prst="rect">
            <a:avLst/>
          </a:prstGeom>
          <a:noFill/>
          <a:ln w="9525">
            <a:noFill/>
            <a:miter lim="800000"/>
            <a:headEnd/>
            <a:tailEnd/>
          </a:ln>
        </p:spPr>
        <p:txBody>
          <a:bodyPr>
            <a:spAutoFit/>
          </a:bodyPr>
          <a:lstStyle/>
          <a:p>
            <a:endParaRPr lang="en-GB" sz="1800" dirty="0"/>
          </a:p>
          <a:p>
            <a:r>
              <a:rPr lang="en-GB" sz="2800" b="1" dirty="0" smtClean="0"/>
              <a:t>AMELIA (AUNT SUE)</a:t>
            </a:r>
          </a:p>
          <a:p>
            <a:endParaRPr lang="en-GB" sz="1800" dirty="0" smtClean="0"/>
          </a:p>
          <a:p>
            <a:endParaRPr lang="en-GB" sz="1800" dirty="0" smtClean="0"/>
          </a:p>
          <a:p>
            <a:endParaRPr lang="en-GB" sz="1800" dirty="0" smtClean="0"/>
          </a:p>
          <a:p>
            <a:endParaRPr lang="en-GB" sz="1800" b="1" dirty="0"/>
          </a:p>
        </p:txBody>
      </p:sp>
      <p:sp>
        <p:nvSpPr>
          <p:cNvPr id="6" name="Rectangle 5"/>
          <p:cNvSpPr/>
          <p:nvPr/>
        </p:nvSpPr>
        <p:spPr>
          <a:xfrm>
            <a:off x="2319983" y="1045121"/>
            <a:ext cx="6192688"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Success stories – Designed for KE</a:t>
            </a:r>
            <a:endParaRPr lang="en-GB" dirty="0"/>
          </a:p>
        </p:txBody>
      </p:sp>
      <p:sp>
        <p:nvSpPr>
          <p:cNvPr id="7" name="TextBox 6"/>
          <p:cNvSpPr txBox="1"/>
          <p:nvPr/>
        </p:nvSpPr>
        <p:spPr>
          <a:xfrm>
            <a:off x="2247975" y="2701305"/>
            <a:ext cx="7560840" cy="1200329"/>
          </a:xfrm>
          <a:prstGeom prst="rect">
            <a:avLst/>
          </a:prstGeom>
          <a:noFill/>
        </p:spPr>
        <p:txBody>
          <a:bodyPr wrap="square" rtlCol="0">
            <a:spAutoFit/>
          </a:bodyPr>
          <a:lstStyle/>
          <a:p>
            <a:endParaRPr lang="en-GB" b="1" dirty="0" smtClean="0"/>
          </a:p>
          <a:p>
            <a:r>
              <a:rPr lang="en-GB" b="1" dirty="0" smtClean="0"/>
              <a:t>Outcome: </a:t>
            </a:r>
            <a:r>
              <a:rPr lang="en-GB" dirty="0" smtClean="0"/>
              <a:t>Uptake and use of tool by LA</a:t>
            </a:r>
          </a:p>
          <a:p>
            <a:endParaRPr lang="en-GB" dirty="0"/>
          </a:p>
        </p:txBody>
      </p:sp>
      <p:sp>
        <p:nvSpPr>
          <p:cNvPr id="8" name="TextBox 7"/>
          <p:cNvSpPr txBox="1"/>
          <p:nvPr/>
        </p:nvSpPr>
        <p:spPr>
          <a:xfrm>
            <a:off x="2247975" y="3565401"/>
            <a:ext cx="7776864" cy="1569660"/>
          </a:xfrm>
          <a:prstGeom prst="rect">
            <a:avLst/>
          </a:prstGeom>
          <a:noFill/>
        </p:spPr>
        <p:txBody>
          <a:bodyPr wrap="square" rtlCol="0">
            <a:spAutoFit/>
          </a:bodyPr>
          <a:lstStyle/>
          <a:p>
            <a:endParaRPr lang="en-GB" b="1" dirty="0" smtClean="0"/>
          </a:p>
          <a:p>
            <a:r>
              <a:rPr lang="en-GB" b="1" dirty="0" smtClean="0"/>
              <a:t>Mechanism: </a:t>
            </a:r>
            <a:r>
              <a:rPr lang="en-GB" dirty="0" smtClean="0"/>
              <a:t>Strong relationship between research and LA groups built into project framework</a:t>
            </a:r>
          </a:p>
          <a:p>
            <a:endParaRPr lang="en-GB" dirty="0"/>
          </a:p>
        </p:txBody>
      </p:sp>
      <p:pic>
        <p:nvPicPr>
          <p:cNvPr id="10" name="Picture 3" descr="G:\Projects\EPSRC ISSUES Project_88\Website\Site\media\logos\auntsue.jpg"/>
          <p:cNvPicPr>
            <a:picLocks noChangeAspect="1" noChangeArrowheads="1"/>
          </p:cNvPicPr>
          <p:nvPr/>
        </p:nvPicPr>
        <p:blipFill>
          <a:blip r:embed="rId4" cstate="print"/>
          <a:srcRect/>
          <a:stretch>
            <a:fillRect/>
          </a:stretch>
        </p:blipFill>
        <p:spPr bwMode="auto">
          <a:xfrm>
            <a:off x="6640463" y="1981225"/>
            <a:ext cx="2497649" cy="576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9525"/>
            <a:ext cx="10688638" cy="7553325"/>
          </a:xfrm>
          <a:prstGeom prst="rect">
            <a:avLst/>
          </a:prstGeom>
          <a:noFill/>
          <a:ln w="9525">
            <a:noFill/>
            <a:miter lim="800000"/>
            <a:headEnd/>
            <a:tailEnd/>
          </a:ln>
        </p:spPr>
      </p:pic>
      <p:sp>
        <p:nvSpPr>
          <p:cNvPr id="5" name="TextBox 4"/>
          <p:cNvSpPr txBox="1"/>
          <p:nvPr/>
        </p:nvSpPr>
        <p:spPr>
          <a:xfrm>
            <a:off x="1815927" y="253033"/>
            <a:ext cx="8280920" cy="4893647"/>
          </a:xfrm>
          <a:prstGeom prst="rect">
            <a:avLst/>
          </a:prstGeom>
          <a:noFill/>
        </p:spPr>
        <p:txBody>
          <a:bodyPr wrap="square" rtlCol="0">
            <a:spAutoFit/>
          </a:bodyPr>
          <a:lstStyle/>
          <a:p>
            <a:endParaRPr lang="en-GB" dirty="0"/>
          </a:p>
          <a:p>
            <a:endParaRPr lang="en-GB" dirty="0" smtClean="0"/>
          </a:p>
          <a:p>
            <a:endParaRPr lang="en-GB" dirty="0" smtClean="0"/>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pPr>
              <a:buFont typeface="Arial" pitchFamily="34" charset="0"/>
              <a:buChar char="•"/>
            </a:pPr>
            <a:endParaRPr lang="en-GB" dirty="0"/>
          </a:p>
          <a:p>
            <a:pPr>
              <a:buFont typeface="Arial" pitchFamily="34" charset="0"/>
              <a:buChar char="•"/>
            </a:pPr>
            <a:r>
              <a:rPr lang="en-GB" dirty="0" smtClean="0"/>
              <a:t> </a:t>
            </a:r>
          </a:p>
          <a:p>
            <a:pPr lvl="1"/>
            <a:endParaRPr lang="en-GB" dirty="0" smtClean="0"/>
          </a:p>
          <a:p>
            <a:pPr>
              <a:buFont typeface="Arial" pitchFamily="34" charset="0"/>
              <a:buChar char="•"/>
            </a:pPr>
            <a:endParaRPr lang="en-GB" dirty="0" smtClean="0"/>
          </a:p>
        </p:txBody>
      </p:sp>
      <p:sp>
        <p:nvSpPr>
          <p:cNvPr id="4" name="Rectangle 3"/>
          <p:cNvSpPr/>
          <p:nvPr/>
        </p:nvSpPr>
        <p:spPr>
          <a:xfrm>
            <a:off x="2103959" y="1663576"/>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ISSUES: Understanding the KE Landscape</a:t>
            </a:r>
          </a:p>
        </p:txBody>
      </p:sp>
      <p:sp>
        <p:nvSpPr>
          <p:cNvPr id="6" name="Rectangle 5"/>
          <p:cNvSpPr/>
          <p:nvPr/>
        </p:nvSpPr>
        <p:spPr>
          <a:xfrm>
            <a:off x="2103959" y="245566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practices in SUE</a:t>
            </a:r>
          </a:p>
        </p:txBody>
      </p:sp>
      <p:sp>
        <p:nvSpPr>
          <p:cNvPr id="9" name="Rectangle 8"/>
          <p:cNvSpPr/>
          <p:nvPr/>
        </p:nvSpPr>
        <p:spPr>
          <a:xfrm>
            <a:off x="2103959" y="317574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undertaken by ISSUES</a:t>
            </a:r>
          </a:p>
        </p:txBody>
      </p:sp>
      <p:sp>
        <p:nvSpPr>
          <p:cNvPr id="10" name="Rectangle 9"/>
          <p:cNvSpPr/>
          <p:nvPr/>
        </p:nvSpPr>
        <p:spPr>
          <a:xfrm>
            <a:off x="2103959" y="389582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Taking KE forward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5123" name="TextBox 5"/>
          <p:cNvSpPr txBox="1">
            <a:spLocks noChangeArrowheads="1"/>
          </p:cNvSpPr>
          <p:nvPr/>
        </p:nvSpPr>
        <p:spPr bwMode="auto">
          <a:xfrm>
            <a:off x="2824039" y="5799609"/>
            <a:ext cx="5216525" cy="646112"/>
          </a:xfrm>
          <a:prstGeom prst="rect">
            <a:avLst/>
          </a:prstGeom>
          <a:noFill/>
          <a:ln w="9525">
            <a:noFill/>
            <a:miter lim="800000"/>
            <a:headEnd/>
            <a:tailEnd/>
          </a:ln>
        </p:spPr>
        <p:txBody>
          <a:bodyPr>
            <a:spAutoFit/>
          </a:bodyPr>
          <a:lstStyle/>
          <a:p>
            <a:r>
              <a:rPr lang="en-GB" sz="1800" dirty="0"/>
              <a:t>Maps published in: Hertfordshire Annual Progress Report 2008</a:t>
            </a:r>
          </a:p>
        </p:txBody>
      </p:sp>
      <p:pic>
        <p:nvPicPr>
          <p:cNvPr id="5126" name="Picture 3"/>
          <p:cNvPicPr>
            <a:picLocks noChangeAspect="1" noChangeArrowheads="1"/>
          </p:cNvPicPr>
          <p:nvPr/>
        </p:nvPicPr>
        <p:blipFill>
          <a:blip r:embed="rId4" cstate="print"/>
          <a:srcRect/>
          <a:stretch>
            <a:fillRect/>
          </a:stretch>
        </p:blipFill>
        <p:spPr bwMode="auto">
          <a:xfrm>
            <a:off x="2103959" y="1744812"/>
            <a:ext cx="2484239" cy="3558951"/>
          </a:xfrm>
          <a:prstGeom prst="rect">
            <a:avLst/>
          </a:prstGeom>
          <a:noFill/>
          <a:ln w="9525">
            <a:noFill/>
            <a:miter lim="800000"/>
            <a:headEnd/>
            <a:tailEnd/>
          </a:ln>
        </p:spPr>
      </p:pic>
      <p:pic>
        <p:nvPicPr>
          <p:cNvPr id="5127" name="Picture 4"/>
          <p:cNvPicPr>
            <a:picLocks noChangeAspect="1" noChangeArrowheads="1"/>
          </p:cNvPicPr>
          <p:nvPr/>
        </p:nvPicPr>
        <p:blipFill>
          <a:blip r:embed="rId5" cstate="print"/>
          <a:srcRect/>
          <a:stretch>
            <a:fillRect/>
          </a:stretch>
        </p:blipFill>
        <p:spPr bwMode="auto">
          <a:xfrm>
            <a:off x="5560343" y="1693193"/>
            <a:ext cx="2565828" cy="3672408"/>
          </a:xfrm>
          <a:prstGeom prst="rect">
            <a:avLst/>
          </a:prstGeom>
          <a:noFill/>
          <a:ln w="9525">
            <a:noFill/>
            <a:miter lim="800000"/>
            <a:headEnd/>
            <a:tailEnd/>
          </a:ln>
        </p:spPr>
      </p:pic>
      <p:sp>
        <p:nvSpPr>
          <p:cNvPr id="5128" name="TextBox 12"/>
          <p:cNvSpPr txBox="1">
            <a:spLocks noChangeArrowheads="1"/>
          </p:cNvSpPr>
          <p:nvPr/>
        </p:nvSpPr>
        <p:spPr bwMode="auto">
          <a:xfrm>
            <a:off x="2247976" y="5378400"/>
            <a:ext cx="6624736" cy="461665"/>
          </a:xfrm>
          <a:prstGeom prst="rect">
            <a:avLst/>
          </a:prstGeom>
          <a:noFill/>
          <a:ln w="9525">
            <a:noFill/>
            <a:miter lim="800000"/>
            <a:headEnd/>
            <a:tailEnd/>
          </a:ln>
        </p:spPr>
        <p:txBody>
          <a:bodyPr wrap="square">
            <a:spAutoFit/>
          </a:bodyPr>
          <a:lstStyle/>
          <a:p>
            <a:r>
              <a:rPr lang="en-GB" b="1" dirty="0"/>
              <a:t>Accessibility before and after the scheme</a:t>
            </a:r>
          </a:p>
        </p:txBody>
      </p:sp>
      <p:sp>
        <p:nvSpPr>
          <p:cNvPr id="9" name="Rectangle 8"/>
          <p:cNvSpPr/>
          <p:nvPr/>
        </p:nvSpPr>
        <p:spPr>
          <a:xfrm>
            <a:off x="2247975" y="799480"/>
            <a:ext cx="5040560"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AMELIA– Designed for KE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3075" name="TextBox 4"/>
          <p:cNvSpPr txBox="1">
            <a:spLocks noChangeArrowheads="1"/>
          </p:cNvSpPr>
          <p:nvPr/>
        </p:nvSpPr>
        <p:spPr bwMode="auto">
          <a:xfrm>
            <a:off x="2860898" y="2082264"/>
            <a:ext cx="7595989" cy="3139321"/>
          </a:xfrm>
          <a:prstGeom prst="rect">
            <a:avLst/>
          </a:prstGeom>
          <a:noFill/>
          <a:ln w="9525">
            <a:noFill/>
            <a:miter lim="800000"/>
            <a:headEnd/>
            <a:tailEnd/>
          </a:ln>
        </p:spPr>
        <p:txBody>
          <a:bodyPr wrap="square">
            <a:spAutoFit/>
          </a:bodyPr>
          <a:lstStyle/>
          <a:p>
            <a:endParaRPr lang="en-GB" b="1" dirty="0" smtClean="0"/>
          </a:p>
          <a:p>
            <a:pPr>
              <a:buFont typeface="Arial" pitchFamily="34" charset="0"/>
              <a:buChar char="•"/>
            </a:pPr>
            <a:r>
              <a:rPr lang="en-GB" b="1" dirty="0" smtClean="0"/>
              <a:t>Building relationships</a:t>
            </a:r>
          </a:p>
          <a:p>
            <a:pPr>
              <a:buFont typeface="Arial" pitchFamily="34" charset="0"/>
              <a:buChar char="•"/>
            </a:pPr>
            <a:endParaRPr lang="en-GB" b="1" dirty="0" smtClean="0"/>
          </a:p>
          <a:p>
            <a:pPr>
              <a:buFont typeface="Arial" pitchFamily="34" charset="0"/>
              <a:buChar char="•"/>
            </a:pPr>
            <a:r>
              <a:rPr lang="en-GB" b="1" dirty="0" smtClean="0"/>
              <a:t>Sending a message </a:t>
            </a:r>
          </a:p>
          <a:p>
            <a:pPr>
              <a:buFont typeface="Arial" pitchFamily="34" charset="0"/>
              <a:buChar char="•"/>
            </a:pPr>
            <a:endParaRPr lang="en-GB" b="1" dirty="0" smtClean="0"/>
          </a:p>
          <a:p>
            <a:pPr>
              <a:buFont typeface="Arial" pitchFamily="34" charset="0"/>
              <a:buChar char="•"/>
            </a:pPr>
            <a:r>
              <a:rPr lang="en-GB" b="1" dirty="0" smtClean="0"/>
              <a:t>Designed for KE</a:t>
            </a:r>
          </a:p>
          <a:p>
            <a:endParaRPr lang="en-GB" sz="1800" b="1" dirty="0" smtClean="0"/>
          </a:p>
          <a:p>
            <a:endParaRPr lang="en-GB" sz="1800" dirty="0" smtClean="0"/>
          </a:p>
          <a:p>
            <a:endParaRPr lang="en-GB" sz="1800" dirty="0"/>
          </a:p>
        </p:txBody>
      </p:sp>
      <p:sp>
        <p:nvSpPr>
          <p:cNvPr id="4" name="Rectangle 3"/>
          <p:cNvSpPr/>
          <p:nvPr/>
        </p:nvSpPr>
        <p:spPr>
          <a:xfrm>
            <a:off x="2968055" y="1621185"/>
            <a:ext cx="3312368"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SUE Success stories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9525"/>
            <a:ext cx="10688638" cy="7553325"/>
          </a:xfrm>
          <a:prstGeom prst="rect">
            <a:avLst/>
          </a:prstGeom>
          <a:noFill/>
          <a:ln w="9525">
            <a:noFill/>
            <a:miter lim="800000"/>
            <a:headEnd/>
            <a:tailEnd/>
          </a:ln>
        </p:spPr>
      </p:pic>
      <p:sp>
        <p:nvSpPr>
          <p:cNvPr id="5" name="TextBox 4"/>
          <p:cNvSpPr txBox="1"/>
          <p:nvPr/>
        </p:nvSpPr>
        <p:spPr>
          <a:xfrm>
            <a:off x="1815927" y="253033"/>
            <a:ext cx="8280920" cy="4893647"/>
          </a:xfrm>
          <a:prstGeom prst="rect">
            <a:avLst/>
          </a:prstGeom>
          <a:noFill/>
        </p:spPr>
        <p:txBody>
          <a:bodyPr wrap="square" rtlCol="0">
            <a:spAutoFit/>
          </a:bodyPr>
          <a:lstStyle/>
          <a:p>
            <a:endParaRPr lang="en-GB" dirty="0"/>
          </a:p>
          <a:p>
            <a:endParaRPr lang="en-GB" dirty="0" smtClean="0"/>
          </a:p>
          <a:p>
            <a:endParaRPr lang="en-GB" dirty="0" smtClean="0"/>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pPr>
              <a:buFont typeface="Arial" pitchFamily="34" charset="0"/>
              <a:buChar char="•"/>
            </a:pPr>
            <a:endParaRPr lang="en-GB" dirty="0"/>
          </a:p>
          <a:p>
            <a:pPr>
              <a:buFont typeface="Arial" pitchFamily="34" charset="0"/>
              <a:buChar char="•"/>
            </a:pPr>
            <a:r>
              <a:rPr lang="en-GB" dirty="0" smtClean="0"/>
              <a:t> </a:t>
            </a:r>
          </a:p>
          <a:p>
            <a:pPr lvl="1"/>
            <a:endParaRPr lang="en-GB" dirty="0" smtClean="0"/>
          </a:p>
          <a:p>
            <a:pPr>
              <a:buFont typeface="Arial" pitchFamily="34" charset="0"/>
              <a:buChar char="•"/>
            </a:pPr>
            <a:endParaRPr lang="en-GB" dirty="0" smtClean="0"/>
          </a:p>
        </p:txBody>
      </p:sp>
      <p:sp>
        <p:nvSpPr>
          <p:cNvPr id="4" name="Rectangle 3"/>
          <p:cNvSpPr/>
          <p:nvPr/>
        </p:nvSpPr>
        <p:spPr>
          <a:xfrm>
            <a:off x="2103959" y="1663576"/>
            <a:ext cx="6480720" cy="461665"/>
          </a:xfrm>
          <a:prstGeom prst="rect">
            <a:avLst/>
          </a:prstGeom>
          <a:ln w="38100">
            <a:solidFill>
              <a:srgbClr val="92D050"/>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ISSUES: Understanding the KE Landscape</a:t>
            </a:r>
          </a:p>
        </p:txBody>
      </p:sp>
      <p:sp>
        <p:nvSpPr>
          <p:cNvPr id="6" name="Rectangle 5"/>
          <p:cNvSpPr/>
          <p:nvPr/>
        </p:nvSpPr>
        <p:spPr>
          <a:xfrm>
            <a:off x="2103959" y="245566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practices in SUE</a:t>
            </a:r>
          </a:p>
        </p:txBody>
      </p:sp>
      <p:sp>
        <p:nvSpPr>
          <p:cNvPr id="9" name="Rectangle 8"/>
          <p:cNvSpPr/>
          <p:nvPr/>
        </p:nvSpPr>
        <p:spPr>
          <a:xfrm>
            <a:off x="2103959" y="3175744"/>
            <a:ext cx="6480720"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undertaken by ISSUES</a:t>
            </a:r>
          </a:p>
        </p:txBody>
      </p:sp>
      <p:sp>
        <p:nvSpPr>
          <p:cNvPr id="10" name="Rectangle 9"/>
          <p:cNvSpPr/>
          <p:nvPr/>
        </p:nvSpPr>
        <p:spPr>
          <a:xfrm>
            <a:off x="2103959" y="389582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for Impact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9525"/>
            <a:ext cx="10688638" cy="7553325"/>
          </a:xfrm>
          <a:prstGeom prst="rect">
            <a:avLst/>
          </a:prstGeom>
          <a:noFill/>
          <a:ln w="9525">
            <a:noFill/>
            <a:miter lim="800000"/>
            <a:headEnd/>
            <a:tailEnd/>
          </a:ln>
        </p:spPr>
      </p:pic>
      <p:sp>
        <p:nvSpPr>
          <p:cNvPr id="3" name="Rectangle 2"/>
          <p:cNvSpPr/>
          <p:nvPr/>
        </p:nvSpPr>
        <p:spPr>
          <a:xfrm>
            <a:off x="1743919" y="1693193"/>
            <a:ext cx="7855545" cy="461665"/>
          </a:xfrm>
          <a:prstGeom prst="rect">
            <a:avLst/>
          </a:prstGeom>
        </p:spPr>
        <p:txBody>
          <a:bodyPr wrap="square">
            <a:spAutoFit/>
          </a:bodyPr>
          <a:lstStyle/>
          <a:p>
            <a:r>
              <a:rPr lang="en-GB" b="1" dirty="0" smtClean="0"/>
              <a:t>Website: SUE Gallery and Gateway</a:t>
            </a:r>
            <a:endParaRPr lang="en-GB" b="1" dirty="0"/>
          </a:p>
        </p:txBody>
      </p:sp>
      <p:sp>
        <p:nvSpPr>
          <p:cNvPr id="4" name="Rectangle 3"/>
          <p:cNvSpPr/>
          <p:nvPr/>
        </p:nvSpPr>
        <p:spPr>
          <a:xfrm>
            <a:off x="1887935" y="901105"/>
            <a:ext cx="6480720"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undertaken by ISSUES</a:t>
            </a:r>
          </a:p>
        </p:txBody>
      </p:sp>
      <p:sp>
        <p:nvSpPr>
          <p:cNvPr id="5" name="TextBox 4"/>
          <p:cNvSpPr txBox="1"/>
          <p:nvPr/>
        </p:nvSpPr>
        <p:spPr>
          <a:xfrm>
            <a:off x="2031951" y="1909217"/>
            <a:ext cx="7992888" cy="1200329"/>
          </a:xfrm>
          <a:prstGeom prst="rect">
            <a:avLst/>
          </a:prstGeom>
          <a:noFill/>
        </p:spPr>
        <p:txBody>
          <a:bodyPr wrap="square" rtlCol="0">
            <a:spAutoFit/>
          </a:bodyPr>
          <a:lstStyle/>
          <a:p>
            <a:endParaRPr lang="en-GB" b="1" dirty="0" smtClean="0"/>
          </a:p>
          <a:p>
            <a:r>
              <a:rPr lang="en-GB" b="1" dirty="0" smtClean="0"/>
              <a:t>SUE Press: Scrap Book</a:t>
            </a:r>
          </a:p>
          <a:p>
            <a:endParaRPr lang="en-GB" dirty="0"/>
          </a:p>
        </p:txBody>
      </p:sp>
      <p:sp>
        <p:nvSpPr>
          <p:cNvPr id="6" name="TextBox 5"/>
          <p:cNvSpPr txBox="1"/>
          <p:nvPr/>
        </p:nvSpPr>
        <p:spPr>
          <a:xfrm>
            <a:off x="2391991" y="2557289"/>
            <a:ext cx="3816424" cy="1200329"/>
          </a:xfrm>
          <a:prstGeom prst="rect">
            <a:avLst/>
          </a:prstGeom>
          <a:noFill/>
        </p:spPr>
        <p:txBody>
          <a:bodyPr wrap="square" rtlCol="0">
            <a:spAutoFit/>
          </a:bodyPr>
          <a:lstStyle/>
          <a:p>
            <a:endParaRPr lang="en-GB" b="1" dirty="0" smtClean="0"/>
          </a:p>
          <a:p>
            <a:r>
              <a:rPr lang="en-GB" b="1" dirty="0" smtClean="0"/>
              <a:t>Vidiowiki</a:t>
            </a:r>
          </a:p>
          <a:p>
            <a:endParaRPr lang="en-GB" dirty="0"/>
          </a:p>
        </p:txBody>
      </p:sp>
      <p:sp>
        <p:nvSpPr>
          <p:cNvPr id="7" name="TextBox 6"/>
          <p:cNvSpPr txBox="1"/>
          <p:nvPr/>
        </p:nvSpPr>
        <p:spPr>
          <a:xfrm>
            <a:off x="2680023" y="3205361"/>
            <a:ext cx="6048672" cy="1200329"/>
          </a:xfrm>
          <a:prstGeom prst="rect">
            <a:avLst/>
          </a:prstGeom>
          <a:noFill/>
        </p:spPr>
        <p:txBody>
          <a:bodyPr wrap="square" rtlCol="0">
            <a:spAutoFit/>
          </a:bodyPr>
          <a:lstStyle/>
          <a:p>
            <a:endParaRPr lang="en-GB" b="1" dirty="0" smtClean="0"/>
          </a:p>
          <a:p>
            <a:r>
              <a:rPr lang="en-GB" b="1" dirty="0" smtClean="0"/>
              <a:t>Brave New City: events and exhibition</a:t>
            </a:r>
          </a:p>
          <a:p>
            <a:endParaRPr lang="en-GB" dirty="0"/>
          </a:p>
        </p:txBody>
      </p:sp>
      <p:sp>
        <p:nvSpPr>
          <p:cNvPr id="8" name="TextBox 7"/>
          <p:cNvSpPr txBox="1"/>
          <p:nvPr/>
        </p:nvSpPr>
        <p:spPr>
          <a:xfrm>
            <a:off x="3040063" y="3853433"/>
            <a:ext cx="6048672" cy="1200329"/>
          </a:xfrm>
          <a:prstGeom prst="rect">
            <a:avLst/>
          </a:prstGeom>
          <a:noFill/>
        </p:spPr>
        <p:txBody>
          <a:bodyPr wrap="square" rtlCol="0">
            <a:spAutoFit/>
          </a:bodyPr>
          <a:lstStyle/>
          <a:p>
            <a:endParaRPr lang="en-GB" b="1" dirty="0" smtClean="0"/>
          </a:p>
          <a:p>
            <a:r>
              <a:rPr lang="en-GB" b="1" dirty="0" smtClean="0"/>
              <a:t>Targeting external events</a:t>
            </a:r>
          </a:p>
          <a:p>
            <a:endParaRPr lang="en-GB" dirty="0"/>
          </a:p>
        </p:txBody>
      </p:sp>
      <p:sp>
        <p:nvSpPr>
          <p:cNvPr id="9" name="TextBox 8"/>
          <p:cNvSpPr txBox="1"/>
          <p:nvPr/>
        </p:nvSpPr>
        <p:spPr>
          <a:xfrm>
            <a:off x="3400103" y="4501505"/>
            <a:ext cx="6048672" cy="1200329"/>
          </a:xfrm>
          <a:prstGeom prst="rect">
            <a:avLst/>
          </a:prstGeom>
          <a:noFill/>
        </p:spPr>
        <p:txBody>
          <a:bodyPr wrap="square" rtlCol="0">
            <a:spAutoFit/>
          </a:bodyPr>
          <a:lstStyle/>
          <a:p>
            <a:endParaRPr lang="en-GB" b="1" dirty="0" smtClean="0"/>
          </a:p>
          <a:p>
            <a:r>
              <a:rPr lang="en-GB" b="1" dirty="0" smtClean="0"/>
              <a:t>Face to face meeting with policy makers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smtClean="0"/>
          </a:p>
        </p:txBody>
      </p:sp>
      <p:sp>
        <p:nvSpPr>
          <p:cNvPr id="11267" name="Content Placeholder 2"/>
          <p:cNvSpPr>
            <a:spLocks noGrp="1"/>
          </p:cNvSpPr>
          <p:nvPr>
            <p:ph idx="1"/>
          </p:nvPr>
        </p:nvSpPr>
        <p:spPr/>
        <p:txBody>
          <a:bodyPr/>
          <a:lstStyle/>
          <a:p>
            <a:endParaRPr lang="en-GB" smtClean="0"/>
          </a:p>
        </p:txBody>
      </p:sp>
      <p:pic>
        <p:nvPicPr>
          <p:cNvPr id="11268" name="Picture 2" descr="K:\Files\Research\EPSRC ISSUES\Website Screen Shots\sueindex.JPG"/>
          <p:cNvPicPr>
            <a:picLocks noChangeAspect="1" noChangeArrowheads="1"/>
          </p:cNvPicPr>
          <p:nvPr/>
        </p:nvPicPr>
        <p:blipFill>
          <a:blip r:embed="rId3" cstate="print"/>
          <a:srcRect/>
          <a:stretch>
            <a:fillRect/>
          </a:stretch>
        </p:blipFill>
        <p:spPr bwMode="auto">
          <a:xfrm>
            <a:off x="0" y="1"/>
            <a:ext cx="10761010" cy="9353775"/>
          </a:xfrm>
          <a:prstGeom prst="rect">
            <a:avLst/>
          </a:prstGeom>
          <a:noFill/>
          <a:ln w="9525">
            <a:noFill/>
            <a:miter lim="800000"/>
            <a:headEnd/>
            <a:tailEnd/>
          </a:ln>
        </p:spPr>
      </p:pic>
      <p:sp>
        <p:nvSpPr>
          <p:cNvPr id="5" name="Rectangle 4"/>
          <p:cNvSpPr/>
          <p:nvPr/>
        </p:nvSpPr>
        <p:spPr>
          <a:xfrm>
            <a:off x="1887935" y="901105"/>
            <a:ext cx="6480720"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Website: SUE Gallery and Gateway</a:t>
            </a:r>
            <a:endParaRPr lang="en-GB" b="1"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GB" smtClean="0"/>
          </a:p>
        </p:txBody>
      </p:sp>
      <p:sp>
        <p:nvSpPr>
          <p:cNvPr id="12291" name="Content Placeholder 2"/>
          <p:cNvSpPr>
            <a:spLocks noGrp="1"/>
          </p:cNvSpPr>
          <p:nvPr>
            <p:ph idx="1"/>
          </p:nvPr>
        </p:nvSpPr>
        <p:spPr/>
        <p:txBody>
          <a:bodyPr/>
          <a:lstStyle/>
          <a:p>
            <a:endParaRPr lang="en-GB" smtClean="0"/>
          </a:p>
        </p:txBody>
      </p:sp>
      <p:pic>
        <p:nvPicPr>
          <p:cNvPr id="12292" name="Picture 2" descr="K:\Files\Research\EPSRC ISSUES\Website Screen Shots\sueexperts.JPG"/>
          <p:cNvPicPr>
            <a:picLocks noChangeAspect="1" noChangeArrowheads="1"/>
          </p:cNvPicPr>
          <p:nvPr/>
        </p:nvPicPr>
        <p:blipFill>
          <a:blip r:embed="rId3" cstate="print"/>
          <a:srcRect/>
          <a:stretch>
            <a:fillRect/>
          </a:stretch>
        </p:blipFill>
        <p:spPr bwMode="auto">
          <a:xfrm>
            <a:off x="0" y="0"/>
            <a:ext cx="10688638" cy="92907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srcRect/>
          <a:stretch>
            <a:fillRect/>
          </a:stretch>
        </p:blipFill>
        <p:spPr bwMode="auto">
          <a:xfrm>
            <a:off x="5905466" y="2888076"/>
            <a:ext cx="4363048" cy="2709036"/>
          </a:xfrm>
          <a:prstGeom prst="rect">
            <a:avLst/>
          </a:prstGeom>
          <a:noFill/>
          <a:ln w="28575">
            <a:solidFill>
              <a:schemeClr val="tx1"/>
            </a:solid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967383" y="208028"/>
            <a:ext cx="3204777" cy="3394727"/>
          </a:xfrm>
          <a:prstGeom prst="rect">
            <a:avLst/>
          </a:prstGeom>
          <a:noFill/>
          <a:ln w="28575">
            <a:solidFill>
              <a:schemeClr val="tx1"/>
            </a:solid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6242153" y="267585"/>
            <a:ext cx="3792981" cy="2304305"/>
          </a:xfrm>
          <a:prstGeom prst="rect">
            <a:avLst/>
          </a:prstGeom>
          <a:noFill/>
          <a:ln w="28575">
            <a:solidFill>
              <a:schemeClr val="tx1"/>
            </a:solidFill>
            <a:miter lim="800000"/>
            <a:headEnd/>
            <a:tailEnd/>
          </a:ln>
          <a:effectLst/>
        </p:spPr>
      </p:pic>
      <p:pic>
        <p:nvPicPr>
          <p:cNvPr id="4103" name="Picture 7"/>
          <p:cNvPicPr>
            <a:picLocks noChangeAspect="1" noChangeArrowheads="1"/>
          </p:cNvPicPr>
          <p:nvPr/>
        </p:nvPicPr>
        <p:blipFill>
          <a:blip r:embed="rId6" cstate="print"/>
          <a:srcRect/>
          <a:stretch>
            <a:fillRect/>
          </a:stretch>
        </p:blipFill>
        <p:spPr bwMode="auto">
          <a:xfrm rot="19244471">
            <a:off x="185146" y="3429341"/>
            <a:ext cx="7588205" cy="688966"/>
          </a:xfrm>
          <a:prstGeom prst="rect">
            <a:avLst/>
          </a:prstGeom>
          <a:noFill/>
          <a:ln w="28575">
            <a:solidFill>
              <a:schemeClr val="tx1"/>
            </a:solidFill>
            <a:miter lim="800000"/>
            <a:headEnd/>
            <a:tailEnd/>
          </a:ln>
          <a:effectLst/>
        </p:spPr>
      </p:pic>
      <p:pic>
        <p:nvPicPr>
          <p:cNvPr id="4104" name="Picture 8"/>
          <p:cNvPicPr>
            <a:picLocks noChangeAspect="1" noChangeArrowheads="1"/>
          </p:cNvPicPr>
          <p:nvPr/>
        </p:nvPicPr>
        <p:blipFill>
          <a:blip r:embed="rId7" cstate="print"/>
          <a:srcRect/>
          <a:stretch>
            <a:fillRect/>
          </a:stretch>
        </p:blipFill>
        <p:spPr bwMode="auto">
          <a:xfrm>
            <a:off x="1304070" y="4376991"/>
            <a:ext cx="2565725" cy="2947632"/>
          </a:xfrm>
          <a:prstGeom prst="rect">
            <a:avLst/>
          </a:prstGeom>
          <a:noFill/>
          <a:ln w="28575">
            <a:solidFill>
              <a:schemeClr val="tx1"/>
            </a:solidFill>
            <a:miter lim="800000"/>
            <a:headEnd/>
            <a:tailEnd/>
          </a:ln>
          <a:effectLst/>
        </p:spPr>
      </p:pic>
      <p:pic>
        <p:nvPicPr>
          <p:cNvPr id="10" name="Picture 9" descr="SDRN.jpg"/>
          <p:cNvPicPr>
            <a:picLocks noChangeAspect="1"/>
          </p:cNvPicPr>
          <p:nvPr/>
        </p:nvPicPr>
        <p:blipFill>
          <a:blip r:embed="rId8" cstate="print"/>
          <a:stretch>
            <a:fillRect/>
          </a:stretch>
        </p:blipFill>
        <p:spPr>
          <a:xfrm>
            <a:off x="231751" y="5581625"/>
            <a:ext cx="3096412" cy="815920"/>
          </a:xfrm>
          <a:prstGeom prst="rect">
            <a:avLst/>
          </a:prstGeom>
          <a:ln w="38100">
            <a:solidFill>
              <a:schemeClr val="tx1"/>
            </a:solidFill>
          </a:ln>
        </p:spPr>
      </p:pic>
      <p:pic>
        <p:nvPicPr>
          <p:cNvPr id="9" name="Picture 2"/>
          <p:cNvPicPr>
            <a:picLocks noChangeAspect="1" noChangeArrowheads="1"/>
          </p:cNvPicPr>
          <p:nvPr/>
        </p:nvPicPr>
        <p:blipFill>
          <a:blip r:embed="rId9" cstate="print"/>
          <a:srcRect/>
          <a:stretch>
            <a:fillRect/>
          </a:stretch>
        </p:blipFill>
        <p:spPr bwMode="auto">
          <a:xfrm>
            <a:off x="0" y="1261145"/>
            <a:ext cx="2985825" cy="1699596"/>
          </a:xfrm>
          <a:prstGeom prst="rect">
            <a:avLst/>
          </a:prstGeom>
          <a:noFill/>
          <a:ln w="28575">
            <a:solidFill>
              <a:schemeClr val="tx1"/>
            </a:solidFill>
            <a:miter lim="800000"/>
            <a:headEnd/>
            <a:tailEnd/>
          </a:ln>
          <a:effectLst/>
        </p:spPr>
      </p:pic>
      <p:pic>
        <p:nvPicPr>
          <p:cNvPr id="11" name="Picture 3"/>
          <p:cNvPicPr>
            <a:picLocks noChangeAspect="1" noChangeArrowheads="1"/>
          </p:cNvPicPr>
          <p:nvPr/>
        </p:nvPicPr>
        <p:blipFill>
          <a:blip r:embed="rId10" cstate="print"/>
          <a:srcRect/>
          <a:stretch>
            <a:fillRect/>
          </a:stretch>
        </p:blipFill>
        <p:spPr bwMode="auto">
          <a:xfrm>
            <a:off x="807814" y="2701305"/>
            <a:ext cx="3506503" cy="1728192"/>
          </a:xfrm>
          <a:prstGeom prst="rect">
            <a:avLst/>
          </a:prstGeom>
          <a:noFill/>
          <a:ln w="28575">
            <a:solidFill>
              <a:schemeClr val="tx1"/>
            </a:solidFill>
            <a:miter lim="800000"/>
            <a:headEnd/>
            <a:tailEnd/>
          </a:ln>
          <a:effectLst/>
        </p:spPr>
      </p:pic>
      <p:pic>
        <p:nvPicPr>
          <p:cNvPr id="13" name="Picture 5"/>
          <p:cNvPicPr>
            <a:picLocks noChangeAspect="1" noChangeArrowheads="1"/>
          </p:cNvPicPr>
          <p:nvPr/>
        </p:nvPicPr>
        <p:blipFill>
          <a:blip r:embed="rId11" cstate="print"/>
          <a:srcRect/>
          <a:stretch>
            <a:fillRect/>
          </a:stretch>
        </p:blipFill>
        <p:spPr bwMode="auto">
          <a:xfrm>
            <a:off x="3472111" y="1693193"/>
            <a:ext cx="5267325" cy="4067175"/>
          </a:xfrm>
          <a:prstGeom prst="rect">
            <a:avLst/>
          </a:prstGeom>
          <a:noFill/>
          <a:ln w="28575">
            <a:solidFill>
              <a:schemeClr val="tx1"/>
            </a:solidFill>
            <a:miter lim="800000"/>
            <a:headEnd/>
            <a:tailEnd/>
          </a:ln>
        </p:spPr>
      </p:pic>
      <p:pic>
        <p:nvPicPr>
          <p:cNvPr id="14" name="Picture 13" descr="ESKTN.jpg"/>
          <p:cNvPicPr>
            <a:picLocks noChangeAspect="1"/>
          </p:cNvPicPr>
          <p:nvPr/>
        </p:nvPicPr>
        <p:blipFill>
          <a:blip r:embed="rId12" cstate="print"/>
          <a:stretch>
            <a:fillRect/>
          </a:stretch>
        </p:blipFill>
        <p:spPr>
          <a:xfrm>
            <a:off x="8485287" y="3060576"/>
            <a:ext cx="1524000" cy="1524000"/>
          </a:xfrm>
          <a:prstGeom prst="rect">
            <a:avLst/>
          </a:prstGeom>
          <a:ln w="38100">
            <a:solidFill>
              <a:schemeClr val="tx1"/>
            </a:solidFill>
          </a:ln>
        </p:spPr>
      </p:pic>
      <p:pic>
        <p:nvPicPr>
          <p:cNvPr id="15" name="Picture 14" descr="MBEKTN.jpg"/>
          <p:cNvPicPr>
            <a:picLocks noChangeAspect="1"/>
          </p:cNvPicPr>
          <p:nvPr/>
        </p:nvPicPr>
        <p:blipFill>
          <a:blip r:embed="rId13" cstate="print"/>
          <a:stretch>
            <a:fillRect/>
          </a:stretch>
        </p:blipFill>
        <p:spPr>
          <a:xfrm>
            <a:off x="4020791" y="900336"/>
            <a:ext cx="1600200" cy="1600200"/>
          </a:xfrm>
          <a:prstGeom prst="rect">
            <a:avLst/>
          </a:prstGeom>
          <a:ln w="38100">
            <a:solidFill>
              <a:schemeClr val="tx1"/>
            </a:solidFill>
          </a:ln>
        </p:spPr>
      </p:pic>
      <p:pic>
        <p:nvPicPr>
          <p:cNvPr id="4102" name="Picture 6"/>
          <p:cNvPicPr>
            <a:picLocks noChangeAspect="1" noChangeArrowheads="1"/>
          </p:cNvPicPr>
          <p:nvPr/>
        </p:nvPicPr>
        <p:blipFill>
          <a:blip r:embed="rId14" cstate="print"/>
          <a:srcRect/>
          <a:stretch>
            <a:fillRect/>
          </a:stretch>
        </p:blipFill>
        <p:spPr bwMode="auto">
          <a:xfrm rot="19642520">
            <a:off x="5190375" y="3454188"/>
            <a:ext cx="2693499" cy="4224059"/>
          </a:xfrm>
          <a:prstGeom prst="rect">
            <a:avLst/>
          </a:prstGeom>
          <a:noFill/>
          <a:ln w="28575">
            <a:solidFill>
              <a:schemeClr val="tx1"/>
            </a:solidFill>
            <a:miter lim="800000"/>
            <a:headEnd/>
            <a:tailEnd/>
          </a:ln>
          <a:effectLst/>
        </p:spPr>
      </p:pic>
      <p:pic>
        <p:nvPicPr>
          <p:cNvPr id="16" name="Picture 2"/>
          <p:cNvPicPr>
            <a:picLocks noChangeAspect="1" noChangeArrowheads="1"/>
          </p:cNvPicPr>
          <p:nvPr/>
        </p:nvPicPr>
        <p:blipFill>
          <a:blip r:embed="rId15" cstate="print"/>
          <a:srcRect/>
          <a:stretch>
            <a:fillRect/>
          </a:stretch>
        </p:blipFill>
        <p:spPr bwMode="auto">
          <a:xfrm>
            <a:off x="7792591" y="4789537"/>
            <a:ext cx="2039201" cy="2773313"/>
          </a:xfrm>
          <a:prstGeom prst="rect">
            <a:avLst/>
          </a:prstGeom>
          <a:noFill/>
          <a:ln w="28575">
            <a:solidFill>
              <a:schemeClr val="tx1"/>
            </a:solidFill>
            <a:miter lim="800000"/>
            <a:headEnd/>
            <a:tailEnd/>
          </a:ln>
        </p:spPr>
      </p:pic>
      <p:pic>
        <p:nvPicPr>
          <p:cNvPr id="17" name="Picture 4"/>
          <p:cNvPicPr>
            <a:picLocks noChangeAspect="1" noChangeArrowheads="1"/>
          </p:cNvPicPr>
          <p:nvPr/>
        </p:nvPicPr>
        <p:blipFill>
          <a:blip r:embed="rId16" cstate="print"/>
          <a:srcRect/>
          <a:stretch>
            <a:fillRect/>
          </a:stretch>
        </p:blipFill>
        <p:spPr bwMode="auto">
          <a:xfrm>
            <a:off x="8256093" y="0"/>
            <a:ext cx="2432545" cy="896201"/>
          </a:xfrm>
          <a:prstGeom prst="rect">
            <a:avLst/>
          </a:prstGeom>
          <a:noFill/>
          <a:ln w="38100">
            <a:solidFill>
              <a:schemeClr val="tx1"/>
            </a:solidFill>
            <a:miter lim="800000"/>
            <a:headEnd/>
            <a:tailEnd/>
          </a:ln>
        </p:spPr>
      </p:pic>
      <p:pic>
        <p:nvPicPr>
          <p:cNvPr id="18" name="Picture 4"/>
          <p:cNvPicPr>
            <a:picLocks noChangeAspect="1" noChangeArrowheads="1"/>
          </p:cNvPicPr>
          <p:nvPr/>
        </p:nvPicPr>
        <p:blipFill>
          <a:blip r:embed="rId17" cstate="print"/>
          <a:srcRect/>
          <a:stretch>
            <a:fillRect/>
          </a:stretch>
        </p:blipFill>
        <p:spPr bwMode="auto">
          <a:xfrm rot="20478992">
            <a:off x="-1877900" y="2296385"/>
            <a:ext cx="4690240" cy="2885703"/>
          </a:xfrm>
          <a:prstGeom prst="rect">
            <a:avLst/>
          </a:prstGeom>
          <a:noFill/>
          <a:ln w="28575">
            <a:solidFill>
              <a:schemeClr val="tx1"/>
            </a:solidFill>
            <a:miter lim="800000"/>
            <a:headEnd/>
            <a:tailEnd/>
          </a:ln>
        </p:spPr>
      </p:pic>
      <p:pic>
        <p:nvPicPr>
          <p:cNvPr id="19" name="Picture 18" descr="LARCI.jpg"/>
          <p:cNvPicPr>
            <a:picLocks noChangeAspect="1"/>
          </p:cNvPicPr>
          <p:nvPr/>
        </p:nvPicPr>
        <p:blipFill>
          <a:blip r:embed="rId18" cstate="print"/>
          <a:stretch>
            <a:fillRect/>
          </a:stretch>
        </p:blipFill>
        <p:spPr>
          <a:xfrm>
            <a:off x="3400103" y="6191646"/>
            <a:ext cx="3216227" cy="1371204"/>
          </a:xfrm>
          <a:prstGeom prst="rect">
            <a:avLst/>
          </a:prstGeom>
          <a:ln w="38100">
            <a:solidFill>
              <a:schemeClr val="tx1"/>
            </a:solidFill>
          </a:ln>
        </p:spPr>
      </p:pic>
      <p:sp>
        <p:nvSpPr>
          <p:cNvPr id="20" name="Rectangle 19"/>
          <p:cNvSpPr/>
          <p:nvPr/>
        </p:nvSpPr>
        <p:spPr>
          <a:xfrm>
            <a:off x="2536007" y="1045121"/>
            <a:ext cx="5112568"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SUE Press: Scrap Book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4" cstate="print"/>
          <a:srcRect/>
          <a:stretch>
            <a:fillRect/>
          </a:stretch>
        </p:blipFill>
        <p:spPr bwMode="auto">
          <a:xfrm>
            <a:off x="0" y="9525"/>
            <a:ext cx="10688638" cy="7553325"/>
          </a:xfrm>
          <a:prstGeom prst="rect">
            <a:avLst/>
          </a:prstGeom>
          <a:noFill/>
          <a:ln w="9525">
            <a:noFill/>
            <a:miter lim="800000"/>
            <a:headEnd/>
            <a:tailEnd/>
          </a:ln>
        </p:spPr>
      </p:pic>
      <p:sp>
        <p:nvSpPr>
          <p:cNvPr id="6" name="Rectangle 5"/>
          <p:cNvSpPr/>
          <p:nvPr/>
        </p:nvSpPr>
        <p:spPr>
          <a:xfrm>
            <a:off x="447775" y="1765201"/>
            <a:ext cx="1656184"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Vidiowiki</a:t>
            </a:r>
          </a:p>
        </p:txBody>
      </p:sp>
      <p:pic>
        <p:nvPicPr>
          <p:cNvPr id="7" name="Screen Shot.avi">
            <a:hlinkClick r:id="" action="ppaction://media"/>
          </p:cNvPr>
          <p:cNvPicPr>
            <a:picLocks noRot="1" noChangeAspect="1"/>
          </p:cNvPicPr>
          <p:nvPr>
            <a:videoFile r:link="rId1"/>
          </p:nvPr>
        </p:nvPicPr>
        <p:blipFill>
          <a:blip r:embed="rId5" cstate="print"/>
          <a:stretch>
            <a:fillRect/>
          </a:stretch>
        </p:blipFill>
        <p:spPr>
          <a:xfrm>
            <a:off x="2391991" y="541065"/>
            <a:ext cx="7632848" cy="61062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9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4" cstate="print"/>
          <a:srcRect/>
          <a:stretch>
            <a:fillRect/>
          </a:stretch>
        </p:blipFill>
        <p:spPr bwMode="auto">
          <a:xfrm>
            <a:off x="0" y="9525"/>
            <a:ext cx="10688638" cy="7553325"/>
          </a:xfrm>
          <a:prstGeom prst="rect">
            <a:avLst/>
          </a:prstGeom>
          <a:noFill/>
          <a:ln w="9525">
            <a:noFill/>
            <a:miter lim="800000"/>
            <a:headEnd/>
            <a:tailEnd/>
          </a:ln>
        </p:spPr>
      </p:pic>
      <p:pic>
        <p:nvPicPr>
          <p:cNvPr id="7" name="KPscreenshot.avi">
            <a:hlinkClick r:id="" action="ppaction://media"/>
          </p:cNvPr>
          <p:cNvPicPr>
            <a:picLocks noRot="1" noChangeAspect="1"/>
          </p:cNvPicPr>
          <p:nvPr>
            <a:videoFile r:link="rId1"/>
          </p:nvPr>
        </p:nvPicPr>
        <p:blipFill>
          <a:blip r:embed="rId5" cstate="print"/>
          <a:stretch>
            <a:fillRect/>
          </a:stretch>
        </p:blipFill>
        <p:spPr>
          <a:xfrm>
            <a:off x="-4276" y="-683071"/>
            <a:ext cx="10692914" cy="8554331"/>
          </a:xfrm>
          <a:prstGeom prst="rect">
            <a:avLst/>
          </a:prstGeom>
        </p:spPr>
      </p:pic>
      <p:sp>
        <p:nvSpPr>
          <p:cNvPr id="6" name="Rectangle 5"/>
          <p:cNvSpPr/>
          <p:nvPr/>
        </p:nvSpPr>
        <p:spPr>
          <a:xfrm>
            <a:off x="2031951" y="-323166"/>
            <a:ext cx="5112568" cy="646331"/>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sz="3600" b="1" dirty="0" err="1" smtClean="0"/>
              <a:t>www.SUEexplains.org</a:t>
            </a:r>
            <a:endParaRPr lang="en-GB"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9525"/>
            <a:ext cx="10688638" cy="7553325"/>
          </a:xfrm>
          <a:prstGeom prst="rect">
            <a:avLst/>
          </a:prstGeom>
          <a:noFill/>
          <a:ln w="9525">
            <a:noFill/>
            <a:miter lim="800000"/>
            <a:headEnd/>
            <a:tailEnd/>
          </a:ln>
        </p:spPr>
      </p:pic>
      <p:sp>
        <p:nvSpPr>
          <p:cNvPr id="5" name="TextBox 4"/>
          <p:cNvSpPr txBox="1"/>
          <p:nvPr/>
        </p:nvSpPr>
        <p:spPr>
          <a:xfrm>
            <a:off x="1815927" y="253033"/>
            <a:ext cx="8280920" cy="4893647"/>
          </a:xfrm>
          <a:prstGeom prst="rect">
            <a:avLst/>
          </a:prstGeom>
          <a:noFill/>
        </p:spPr>
        <p:txBody>
          <a:bodyPr wrap="square" rtlCol="0">
            <a:spAutoFit/>
          </a:bodyPr>
          <a:lstStyle/>
          <a:p>
            <a:endParaRPr lang="en-GB" dirty="0"/>
          </a:p>
          <a:p>
            <a:endParaRPr lang="en-GB" dirty="0" smtClean="0"/>
          </a:p>
          <a:p>
            <a:endParaRPr lang="en-GB" dirty="0" smtClean="0"/>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pPr>
              <a:buFont typeface="Arial" pitchFamily="34" charset="0"/>
              <a:buChar char="•"/>
            </a:pPr>
            <a:endParaRPr lang="en-GB" dirty="0"/>
          </a:p>
          <a:p>
            <a:pPr>
              <a:buFont typeface="Arial" pitchFamily="34" charset="0"/>
              <a:buChar char="•"/>
            </a:pPr>
            <a:r>
              <a:rPr lang="en-GB" dirty="0" smtClean="0"/>
              <a:t> </a:t>
            </a:r>
          </a:p>
          <a:p>
            <a:pPr lvl="1"/>
            <a:endParaRPr lang="en-GB" dirty="0" smtClean="0"/>
          </a:p>
          <a:p>
            <a:pPr>
              <a:buFont typeface="Arial" pitchFamily="34" charset="0"/>
              <a:buChar char="•"/>
            </a:pPr>
            <a:endParaRPr lang="en-GB" dirty="0" smtClean="0"/>
          </a:p>
        </p:txBody>
      </p:sp>
      <p:sp>
        <p:nvSpPr>
          <p:cNvPr id="4" name="Rectangle 3"/>
          <p:cNvSpPr/>
          <p:nvPr/>
        </p:nvSpPr>
        <p:spPr>
          <a:xfrm>
            <a:off x="2103959" y="1663576"/>
            <a:ext cx="6480720" cy="461665"/>
          </a:xfrm>
          <a:prstGeom prst="rect">
            <a:avLst/>
          </a:prstGeom>
          <a:ln w="38100">
            <a:solidFill>
              <a:srgbClr val="92D050"/>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ISSUES: Understanding the KE Landscape</a:t>
            </a:r>
          </a:p>
        </p:txBody>
      </p:sp>
      <p:sp>
        <p:nvSpPr>
          <p:cNvPr id="6" name="Rectangle 5"/>
          <p:cNvSpPr/>
          <p:nvPr/>
        </p:nvSpPr>
        <p:spPr>
          <a:xfrm>
            <a:off x="2103959" y="245566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practices in SUE</a:t>
            </a:r>
          </a:p>
        </p:txBody>
      </p:sp>
      <p:sp>
        <p:nvSpPr>
          <p:cNvPr id="9" name="Rectangle 8"/>
          <p:cNvSpPr/>
          <p:nvPr/>
        </p:nvSpPr>
        <p:spPr>
          <a:xfrm>
            <a:off x="2103959" y="3175744"/>
            <a:ext cx="6480720" cy="461665"/>
          </a:xfrm>
          <a:prstGeom prst="rect">
            <a:avLst/>
          </a:prstGeom>
          <a:ln w="38100">
            <a:solidFill>
              <a:srgbClr val="92D050"/>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undertaken by ISSUES</a:t>
            </a:r>
          </a:p>
        </p:txBody>
      </p:sp>
      <p:sp>
        <p:nvSpPr>
          <p:cNvPr id="10" name="Rectangle 9"/>
          <p:cNvSpPr/>
          <p:nvPr/>
        </p:nvSpPr>
        <p:spPr>
          <a:xfrm>
            <a:off x="2103959" y="3895824"/>
            <a:ext cx="6480720"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for Impact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9525"/>
            <a:ext cx="10688638" cy="7553325"/>
          </a:xfrm>
          <a:prstGeom prst="rect">
            <a:avLst/>
          </a:prstGeom>
          <a:noFill/>
          <a:ln w="9525">
            <a:noFill/>
            <a:miter lim="800000"/>
            <a:headEnd/>
            <a:tailEnd/>
          </a:ln>
        </p:spPr>
      </p:pic>
      <p:sp>
        <p:nvSpPr>
          <p:cNvPr id="5" name="TextBox 4"/>
          <p:cNvSpPr txBox="1"/>
          <p:nvPr/>
        </p:nvSpPr>
        <p:spPr>
          <a:xfrm>
            <a:off x="1815927" y="253033"/>
            <a:ext cx="8280920" cy="4893647"/>
          </a:xfrm>
          <a:prstGeom prst="rect">
            <a:avLst/>
          </a:prstGeom>
          <a:noFill/>
        </p:spPr>
        <p:txBody>
          <a:bodyPr wrap="square" rtlCol="0">
            <a:spAutoFit/>
          </a:bodyPr>
          <a:lstStyle/>
          <a:p>
            <a:endParaRPr lang="en-GB" dirty="0"/>
          </a:p>
          <a:p>
            <a:endParaRPr lang="en-GB" dirty="0" smtClean="0"/>
          </a:p>
          <a:p>
            <a:endParaRPr lang="en-GB" dirty="0" smtClean="0"/>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endParaRPr lang="en-GB" dirty="0" smtClean="0"/>
          </a:p>
          <a:p>
            <a:pPr>
              <a:buFont typeface="Arial" pitchFamily="34" charset="0"/>
              <a:buChar char="•"/>
            </a:pPr>
            <a:r>
              <a:rPr lang="en-GB" dirty="0" smtClean="0"/>
              <a:t> </a:t>
            </a:r>
          </a:p>
          <a:p>
            <a:pPr>
              <a:buFont typeface="Arial" pitchFamily="34" charset="0"/>
              <a:buChar char="•"/>
            </a:pPr>
            <a:endParaRPr lang="en-GB" dirty="0"/>
          </a:p>
          <a:p>
            <a:pPr>
              <a:buFont typeface="Arial" pitchFamily="34" charset="0"/>
              <a:buChar char="•"/>
            </a:pPr>
            <a:r>
              <a:rPr lang="en-GB" dirty="0" smtClean="0"/>
              <a:t> </a:t>
            </a:r>
          </a:p>
          <a:p>
            <a:pPr lvl="1"/>
            <a:endParaRPr lang="en-GB" dirty="0" smtClean="0"/>
          </a:p>
          <a:p>
            <a:pPr>
              <a:buFont typeface="Arial" pitchFamily="34" charset="0"/>
              <a:buChar char="•"/>
            </a:pPr>
            <a:endParaRPr lang="en-GB" dirty="0" smtClean="0"/>
          </a:p>
        </p:txBody>
      </p:sp>
      <p:sp>
        <p:nvSpPr>
          <p:cNvPr id="4" name="Rectangle 3"/>
          <p:cNvSpPr/>
          <p:nvPr/>
        </p:nvSpPr>
        <p:spPr>
          <a:xfrm>
            <a:off x="2103959" y="1663576"/>
            <a:ext cx="6480720"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ISSUES: Understanding the KE Landscape</a:t>
            </a:r>
          </a:p>
        </p:txBody>
      </p:sp>
      <p:sp>
        <p:nvSpPr>
          <p:cNvPr id="6" name="Rectangle 5"/>
          <p:cNvSpPr/>
          <p:nvPr/>
        </p:nvSpPr>
        <p:spPr>
          <a:xfrm>
            <a:off x="2103959" y="245566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practices in SUE</a:t>
            </a:r>
          </a:p>
        </p:txBody>
      </p:sp>
      <p:sp>
        <p:nvSpPr>
          <p:cNvPr id="9" name="Rectangle 8"/>
          <p:cNvSpPr/>
          <p:nvPr/>
        </p:nvSpPr>
        <p:spPr>
          <a:xfrm>
            <a:off x="2103959" y="317574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Knowledge Exchange undertaken by ISSUES</a:t>
            </a:r>
          </a:p>
        </p:txBody>
      </p:sp>
      <p:sp>
        <p:nvSpPr>
          <p:cNvPr id="10" name="Rectangle 9"/>
          <p:cNvSpPr/>
          <p:nvPr/>
        </p:nvSpPr>
        <p:spPr>
          <a:xfrm>
            <a:off x="2103959" y="3895824"/>
            <a:ext cx="6480720"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Taking KE forward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3075" name="TextBox 4"/>
          <p:cNvSpPr txBox="1">
            <a:spLocks noChangeArrowheads="1"/>
          </p:cNvSpPr>
          <p:nvPr/>
        </p:nvSpPr>
        <p:spPr bwMode="auto">
          <a:xfrm>
            <a:off x="2860898" y="2082264"/>
            <a:ext cx="7595989" cy="3139321"/>
          </a:xfrm>
          <a:prstGeom prst="rect">
            <a:avLst/>
          </a:prstGeom>
          <a:noFill/>
          <a:ln w="9525">
            <a:noFill/>
            <a:miter lim="800000"/>
            <a:headEnd/>
            <a:tailEnd/>
          </a:ln>
        </p:spPr>
        <p:txBody>
          <a:bodyPr wrap="square">
            <a:spAutoFit/>
          </a:bodyPr>
          <a:lstStyle/>
          <a:p>
            <a:endParaRPr lang="en-GB" b="1" dirty="0" smtClean="0"/>
          </a:p>
          <a:p>
            <a:pPr>
              <a:buFont typeface="Arial" pitchFamily="34" charset="0"/>
              <a:buChar char="•"/>
            </a:pPr>
            <a:r>
              <a:rPr lang="en-GB" b="1" dirty="0" smtClean="0"/>
              <a:t>Building relationships</a:t>
            </a:r>
          </a:p>
          <a:p>
            <a:pPr>
              <a:buFont typeface="Arial" pitchFamily="34" charset="0"/>
              <a:buChar char="•"/>
            </a:pPr>
            <a:endParaRPr lang="en-GB" b="1" dirty="0" smtClean="0"/>
          </a:p>
          <a:p>
            <a:pPr>
              <a:buFont typeface="Arial" pitchFamily="34" charset="0"/>
              <a:buChar char="•"/>
            </a:pPr>
            <a:r>
              <a:rPr lang="en-GB" b="1" dirty="0" smtClean="0"/>
              <a:t>Sending a message </a:t>
            </a:r>
          </a:p>
          <a:p>
            <a:pPr>
              <a:buFont typeface="Arial" pitchFamily="34" charset="0"/>
              <a:buChar char="•"/>
            </a:pPr>
            <a:endParaRPr lang="en-GB" b="1" dirty="0" smtClean="0"/>
          </a:p>
          <a:p>
            <a:pPr>
              <a:buFont typeface="Arial" pitchFamily="34" charset="0"/>
              <a:buChar char="•"/>
            </a:pPr>
            <a:r>
              <a:rPr lang="en-GB" b="1" dirty="0" smtClean="0"/>
              <a:t>Designed for KE</a:t>
            </a:r>
          </a:p>
          <a:p>
            <a:endParaRPr lang="en-GB" sz="1800" b="1" dirty="0" smtClean="0"/>
          </a:p>
          <a:p>
            <a:endParaRPr lang="en-GB" sz="1800" dirty="0" smtClean="0"/>
          </a:p>
          <a:p>
            <a:endParaRPr lang="en-GB" sz="1800" dirty="0"/>
          </a:p>
        </p:txBody>
      </p:sp>
      <p:sp>
        <p:nvSpPr>
          <p:cNvPr id="4" name="Rectangle 3"/>
          <p:cNvSpPr/>
          <p:nvPr/>
        </p:nvSpPr>
        <p:spPr>
          <a:xfrm>
            <a:off x="2968055" y="1621185"/>
            <a:ext cx="4968552"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Knowledge Exchange for Impact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3075" name="TextBox 4"/>
          <p:cNvSpPr txBox="1">
            <a:spLocks noChangeArrowheads="1"/>
          </p:cNvSpPr>
          <p:nvPr/>
        </p:nvSpPr>
        <p:spPr bwMode="auto">
          <a:xfrm>
            <a:off x="2896047" y="1765201"/>
            <a:ext cx="7595989" cy="2031325"/>
          </a:xfrm>
          <a:prstGeom prst="rect">
            <a:avLst/>
          </a:prstGeom>
          <a:noFill/>
          <a:ln w="9525">
            <a:noFill/>
            <a:miter lim="800000"/>
            <a:headEnd/>
            <a:tailEnd/>
          </a:ln>
        </p:spPr>
        <p:txBody>
          <a:bodyPr wrap="square">
            <a:spAutoFit/>
          </a:bodyPr>
          <a:lstStyle/>
          <a:p>
            <a:endParaRPr lang="en-GB" b="1" dirty="0" smtClean="0"/>
          </a:p>
          <a:p>
            <a:pPr>
              <a:buFont typeface="Arial" pitchFamily="34" charset="0"/>
              <a:buChar char="•"/>
            </a:pPr>
            <a:r>
              <a:rPr lang="en-GB" b="1" dirty="0" smtClean="0"/>
              <a:t>Building relationships</a:t>
            </a:r>
          </a:p>
          <a:p>
            <a:pPr>
              <a:buFont typeface="Arial" pitchFamily="34" charset="0"/>
              <a:buChar char="•"/>
            </a:pPr>
            <a:endParaRPr lang="en-GB" b="1" dirty="0" smtClean="0"/>
          </a:p>
          <a:p>
            <a:endParaRPr lang="en-GB" sz="1800" b="1" dirty="0" smtClean="0"/>
          </a:p>
          <a:p>
            <a:endParaRPr lang="en-GB" sz="1800" dirty="0" smtClean="0"/>
          </a:p>
          <a:p>
            <a:endParaRPr lang="en-GB" sz="1800" dirty="0"/>
          </a:p>
        </p:txBody>
      </p:sp>
      <p:sp>
        <p:nvSpPr>
          <p:cNvPr id="4" name="Rectangle 3"/>
          <p:cNvSpPr/>
          <p:nvPr/>
        </p:nvSpPr>
        <p:spPr>
          <a:xfrm>
            <a:off x="2824039" y="901105"/>
            <a:ext cx="4968552" cy="461665"/>
          </a:xfrm>
          <a:prstGeom prst="rect">
            <a:avLst/>
          </a:prstGeom>
          <a:ln w="38100">
            <a:solidFill>
              <a:srgbClr val="92D05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Knowledge Exchange for Impact</a:t>
            </a:r>
          </a:p>
        </p:txBody>
      </p:sp>
      <p:pic>
        <p:nvPicPr>
          <p:cNvPr id="5" name="Picture 1"/>
          <p:cNvPicPr>
            <a:picLocks noChangeAspect="1" noChangeArrowheads="1"/>
          </p:cNvPicPr>
          <p:nvPr/>
        </p:nvPicPr>
        <p:blipFill>
          <a:blip r:embed="rId4" cstate="print"/>
          <a:srcRect/>
          <a:stretch>
            <a:fillRect/>
          </a:stretch>
        </p:blipFill>
        <p:spPr bwMode="auto">
          <a:xfrm>
            <a:off x="6640463" y="1837209"/>
            <a:ext cx="2349446" cy="1368152"/>
          </a:xfrm>
          <a:prstGeom prst="rect">
            <a:avLst/>
          </a:prstGeom>
          <a:noFill/>
        </p:spPr>
      </p:pic>
      <p:pic>
        <p:nvPicPr>
          <p:cNvPr id="6" name="Picture 2"/>
          <p:cNvPicPr>
            <a:picLocks noChangeAspect="1" noChangeArrowheads="1"/>
          </p:cNvPicPr>
          <p:nvPr/>
        </p:nvPicPr>
        <p:blipFill>
          <a:blip r:embed="rId5" cstate="print"/>
          <a:srcRect/>
          <a:stretch>
            <a:fillRect/>
          </a:stretch>
        </p:blipFill>
        <p:spPr bwMode="auto">
          <a:xfrm>
            <a:off x="1095847" y="1693193"/>
            <a:ext cx="1440160" cy="1075675"/>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8800703" y="1117129"/>
            <a:ext cx="1008112" cy="1008112"/>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8" name="TextBox 7"/>
          <p:cNvSpPr txBox="1"/>
          <p:nvPr/>
        </p:nvSpPr>
        <p:spPr>
          <a:xfrm>
            <a:off x="2896047" y="3373184"/>
            <a:ext cx="3384376" cy="1200329"/>
          </a:xfrm>
          <a:prstGeom prst="rect">
            <a:avLst/>
          </a:prstGeom>
          <a:noFill/>
        </p:spPr>
        <p:txBody>
          <a:bodyPr wrap="square" rtlCol="0">
            <a:spAutoFit/>
          </a:bodyPr>
          <a:lstStyle/>
          <a:p>
            <a:pPr>
              <a:buFont typeface="Arial" pitchFamily="34" charset="0"/>
              <a:buChar char="•"/>
            </a:pPr>
            <a:r>
              <a:rPr lang="en-GB" b="1" dirty="0" smtClean="0"/>
              <a:t>Sending a message </a:t>
            </a:r>
          </a:p>
          <a:p>
            <a:pPr>
              <a:buFont typeface="Arial" pitchFamily="34" charset="0"/>
              <a:buChar char="•"/>
            </a:pPr>
            <a:endParaRPr lang="en-GB" b="1" dirty="0" smtClean="0"/>
          </a:p>
          <a:p>
            <a:endParaRPr lang="en-GB" dirty="0"/>
          </a:p>
        </p:txBody>
      </p:sp>
      <p:sp>
        <p:nvSpPr>
          <p:cNvPr id="9" name="TextBox 8"/>
          <p:cNvSpPr txBox="1"/>
          <p:nvPr/>
        </p:nvSpPr>
        <p:spPr>
          <a:xfrm>
            <a:off x="2896047" y="4573513"/>
            <a:ext cx="3672408" cy="830997"/>
          </a:xfrm>
          <a:prstGeom prst="rect">
            <a:avLst/>
          </a:prstGeom>
          <a:noFill/>
        </p:spPr>
        <p:txBody>
          <a:bodyPr wrap="square" rtlCol="0">
            <a:spAutoFit/>
          </a:bodyPr>
          <a:lstStyle/>
          <a:p>
            <a:pPr>
              <a:buFont typeface="Arial" pitchFamily="34" charset="0"/>
              <a:buChar char="•"/>
            </a:pPr>
            <a:r>
              <a:rPr lang="en-GB" b="1" dirty="0" smtClean="0"/>
              <a:t>Designed for KE</a:t>
            </a:r>
          </a:p>
          <a:p>
            <a:endParaRPr lang="en-GB" dirty="0"/>
          </a:p>
        </p:txBody>
      </p:sp>
      <p:pic>
        <p:nvPicPr>
          <p:cNvPr id="10" name="Picture 4"/>
          <p:cNvPicPr>
            <a:picLocks noChangeAspect="1" noChangeArrowheads="1"/>
          </p:cNvPicPr>
          <p:nvPr/>
        </p:nvPicPr>
        <p:blipFill>
          <a:blip r:embed="rId7" cstate="print"/>
          <a:srcRect/>
          <a:stretch>
            <a:fillRect/>
          </a:stretch>
        </p:blipFill>
        <p:spPr bwMode="auto">
          <a:xfrm>
            <a:off x="6136407" y="3565401"/>
            <a:ext cx="2171700" cy="819150"/>
          </a:xfrm>
          <a:prstGeom prst="rect">
            <a:avLst/>
          </a:prstGeom>
          <a:noFill/>
          <a:ln w="28575">
            <a:solidFill>
              <a:schemeClr val="tx1"/>
            </a:solidFill>
            <a:miter lim="800000"/>
            <a:headEnd/>
            <a:tailEnd/>
          </a:ln>
        </p:spPr>
      </p:pic>
      <p:pic>
        <p:nvPicPr>
          <p:cNvPr id="11" name="Picture 5"/>
          <p:cNvPicPr>
            <a:picLocks noChangeAspect="1" noChangeArrowheads="1"/>
          </p:cNvPicPr>
          <p:nvPr/>
        </p:nvPicPr>
        <p:blipFill>
          <a:blip r:embed="rId8" cstate="print"/>
          <a:srcRect/>
          <a:stretch>
            <a:fillRect/>
          </a:stretch>
        </p:blipFill>
        <p:spPr bwMode="auto">
          <a:xfrm>
            <a:off x="1527895" y="3205361"/>
            <a:ext cx="1368152" cy="1368152"/>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2050" name="Picture 2"/>
          <p:cNvPicPr>
            <a:picLocks noChangeAspect="1" noChangeArrowheads="1"/>
          </p:cNvPicPr>
          <p:nvPr/>
        </p:nvPicPr>
        <p:blipFill>
          <a:blip r:embed="rId9" cstate="print"/>
          <a:srcRect/>
          <a:stretch>
            <a:fillRect/>
          </a:stretch>
        </p:blipFill>
        <p:spPr bwMode="auto">
          <a:xfrm>
            <a:off x="7144519" y="5293593"/>
            <a:ext cx="1676400" cy="1104900"/>
          </a:xfrm>
          <a:prstGeom prst="rect">
            <a:avLst/>
          </a:prstGeom>
          <a:noFill/>
          <a:ln w="9525">
            <a:noFill/>
            <a:miter lim="800000"/>
            <a:headEnd/>
            <a:tailEnd/>
          </a:ln>
        </p:spPr>
      </p:pic>
      <p:pic>
        <p:nvPicPr>
          <p:cNvPr id="2051" name="Picture 3" descr="G:\Projects\EPSRC ISSUES Project_88\Website\Site\media\logos\auntsue.jpg"/>
          <p:cNvPicPr>
            <a:picLocks noChangeAspect="1" noChangeArrowheads="1"/>
          </p:cNvPicPr>
          <p:nvPr/>
        </p:nvPicPr>
        <p:blipFill>
          <a:blip r:embed="rId10" cstate="print"/>
          <a:srcRect/>
          <a:stretch>
            <a:fillRect/>
          </a:stretch>
        </p:blipFill>
        <p:spPr bwMode="auto">
          <a:xfrm>
            <a:off x="2319983" y="5293593"/>
            <a:ext cx="4478862" cy="1033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7" presetClass="emph" presetSubtype="0" fill="hold" grpId="0" nodeType="afterEffect">
                                  <p:stCondLst>
                                    <p:cond delay="0"/>
                                  </p:stCondLst>
                                  <p:childTnLst>
                                    <p:animClr clrSpc="rgb">
                                      <p:cBhvr override="childStyle">
                                        <p:cTn id="24" dur="1500" autoRev="1" fill="hold"/>
                                        <p:tgtEl>
                                          <p:spTgt spid="3075"/>
                                        </p:tgtEl>
                                        <p:attrNameLst>
                                          <p:attrName>style.color</p:attrName>
                                        </p:attrNameLst>
                                      </p:cBhvr>
                                      <p:to>
                                        <a:schemeClr val="bg1"/>
                                      </p:to>
                                    </p:animClr>
                                    <p:animClr clrSpc="rgb">
                                      <p:cBhvr>
                                        <p:cTn id="25" dur="1500" autoRev="1" fill="hold"/>
                                        <p:tgtEl>
                                          <p:spTgt spid="3075"/>
                                        </p:tgtEl>
                                        <p:attrNameLst>
                                          <p:attrName>fillcolor</p:attrName>
                                        </p:attrNameLst>
                                      </p:cBhvr>
                                      <p:to>
                                        <a:schemeClr val="bg1"/>
                                      </p:to>
                                    </p:animClr>
                                    <p:set>
                                      <p:cBhvr>
                                        <p:cTn id="26" dur="1500" autoRev="1" fill="hold"/>
                                        <p:tgtEl>
                                          <p:spTgt spid="3075"/>
                                        </p:tgtEl>
                                        <p:attrNameLst>
                                          <p:attrName>fill.type</p:attrName>
                                        </p:attrNameLst>
                                      </p:cBhvr>
                                      <p:to>
                                        <p:strVal val="solid"/>
                                      </p:to>
                                    </p:set>
                                    <p:set>
                                      <p:cBhvr>
                                        <p:cTn id="27" dur="1500" autoRev="1" fill="hold"/>
                                        <p:tgtEl>
                                          <p:spTgt spid="3075"/>
                                        </p:tgtEl>
                                        <p:attrNameLst>
                                          <p:attrName>fill.on</p:attrName>
                                        </p:attrNameLst>
                                      </p:cBhvr>
                                      <p:to>
                                        <p:strVal val="true"/>
                                      </p:to>
                                    </p:set>
                                  </p:childTnLst>
                                </p:cTn>
                              </p:par>
                            </p:childTnLst>
                          </p:cTn>
                        </p:par>
                        <p:par>
                          <p:cTn id="28" fill="hold">
                            <p:stCondLst>
                              <p:cond delay="6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8000"/>
                            </p:stCondLst>
                            <p:childTnLst>
                              <p:par>
                                <p:cTn id="41" presetID="27" presetClass="emph" presetSubtype="0" fill="hold" grpId="0" nodeType="afterEffect">
                                  <p:stCondLst>
                                    <p:cond delay="0"/>
                                  </p:stCondLst>
                                  <p:childTnLst>
                                    <p:animClr clrSpc="rgb">
                                      <p:cBhvr override="childStyle">
                                        <p:cTn id="42" dur="1500" autoRev="1" fill="hold"/>
                                        <p:tgtEl>
                                          <p:spTgt spid="8"/>
                                        </p:tgtEl>
                                        <p:attrNameLst>
                                          <p:attrName>style.color</p:attrName>
                                        </p:attrNameLst>
                                      </p:cBhvr>
                                      <p:to>
                                        <a:schemeClr val="bg1"/>
                                      </p:to>
                                    </p:animClr>
                                    <p:animClr clrSpc="rgb">
                                      <p:cBhvr>
                                        <p:cTn id="43" dur="1500" autoRev="1" fill="hold"/>
                                        <p:tgtEl>
                                          <p:spTgt spid="8"/>
                                        </p:tgtEl>
                                        <p:attrNameLst>
                                          <p:attrName>fillcolor</p:attrName>
                                        </p:attrNameLst>
                                      </p:cBhvr>
                                      <p:to>
                                        <a:schemeClr val="bg1"/>
                                      </p:to>
                                    </p:animClr>
                                    <p:set>
                                      <p:cBhvr>
                                        <p:cTn id="44" dur="1500" autoRev="1" fill="hold"/>
                                        <p:tgtEl>
                                          <p:spTgt spid="8"/>
                                        </p:tgtEl>
                                        <p:attrNameLst>
                                          <p:attrName>fill.type</p:attrName>
                                        </p:attrNameLst>
                                      </p:cBhvr>
                                      <p:to>
                                        <p:strVal val="solid"/>
                                      </p:to>
                                    </p:set>
                                    <p:set>
                                      <p:cBhvr>
                                        <p:cTn id="45" dur="1500" autoRev="1" fill="hold"/>
                                        <p:tgtEl>
                                          <p:spTgt spid="8"/>
                                        </p:tgtEl>
                                        <p:attrNameLst>
                                          <p:attrName>fill.on</p:attrName>
                                        </p:attrNameLst>
                                      </p:cBhvr>
                                      <p:to>
                                        <p:strVal val="true"/>
                                      </p:to>
                                    </p:set>
                                  </p:childTnLst>
                                </p:cTn>
                              </p:par>
                            </p:childTnLst>
                          </p:cTn>
                        </p:par>
                        <p:par>
                          <p:cTn id="46" fill="hold">
                            <p:stCondLst>
                              <p:cond delay="11000"/>
                            </p:stCondLst>
                            <p:childTnLst>
                              <p:par>
                                <p:cTn id="47" presetID="42" presetClass="entr" presetSubtype="0" fill="hold" nodeType="afterEffect">
                                  <p:stCondLst>
                                    <p:cond delay="0"/>
                                  </p:stCondLst>
                                  <p:childTnLst>
                                    <p:set>
                                      <p:cBhvr>
                                        <p:cTn id="48" dur="1" fill="hold">
                                          <p:stCondLst>
                                            <p:cond delay="0"/>
                                          </p:stCondLst>
                                        </p:cTn>
                                        <p:tgtEl>
                                          <p:spTgt spid="2051"/>
                                        </p:tgtEl>
                                        <p:attrNameLst>
                                          <p:attrName>style.visibility</p:attrName>
                                        </p:attrNameLst>
                                      </p:cBhvr>
                                      <p:to>
                                        <p:strVal val="visible"/>
                                      </p:to>
                                    </p:set>
                                    <p:animEffect transition="in" filter="fade">
                                      <p:cBhvr>
                                        <p:cTn id="49" dur="1000"/>
                                        <p:tgtEl>
                                          <p:spTgt spid="2051"/>
                                        </p:tgtEl>
                                      </p:cBhvr>
                                    </p:animEffect>
                                    <p:anim calcmode="lin" valueType="num">
                                      <p:cBhvr>
                                        <p:cTn id="50" dur="1000" fill="hold"/>
                                        <p:tgtEl>
                                          <p:spTgt spid="2051"/>
                                        </p:tgtEl>
                                        <p:attrNameLst>
                                          <p:attrName>ppt_x</p:attrName>
                                        </p:attrNameLst>
                                      </p:cBhvr>
                                      <p:tavLst>
                                        <p:tav tm="0">
                                          <p:val>
                                            <p:strVal val="#ppt_x"/>
                                          </p:val>
                                        </p:tav>
                                        <p:tav tm="100000">
                                          <p:val>
                                            <p:strVal val="#ppt_x"/>
                                          </p:val>
                                        </p:tav>
                                      </p:tavLst>
                                    </p:anim>
                                    <p:anim calcmode="lin" valueType="num">
                                      <p:cBhvr>
                                        <p:cTn id="51" dur="1000" fill="hold"/>
                                        <p:tgtEl>
                                          <p:spTgt spid="2051"/>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nodeType="after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fade">
                                      <p:cBhvr>
                                        <p:cTn id="55" dur="1000"/>
                                        <p:tgtEl>
                                          <p:spTgt spid="2050"/>
                                        </p:tgtEl>
                                      </p:cBhvr>
                                    </p:animEffect>
                                    <p:anim calcmode="lin" valueType="num">
                                      <p:cBhvr>
                                        <p:cTn id="56" dur="1000" fill="hold"/>
                                        <p:tgtEl>
                                          <p:spTgt spid="2050"/>
                                        </p:tgtEl>
                                        <p:attrNameLst>
                                          <p:attrName>ppt_x</p:attrName>
                                        </p:attrNameLst>
                                      </p:cBhvr>
                                      <p:tavLst>
                                        <p:tav tm="0">
                                          <p:val>
                                            <p:strVal val="#ppt_x"/>
                                          </p:val>
                                        </p:tav>
                                        <p:tav tm="100000">
                                          <p:val>
                                            <p:strVal val="#ppt_x"/>
                                          </p:val>
                                        </p:tav>
                                      </p:tavLst>
                                    </p:anim>
                                    <p:anim calcmode="lin" valueType="num">
                                      <p:cBhvr>
                                        <p:cTn id="57" dur="1000" fill="hold"/>
                                        <p:tgtEl>
                                          <p:spTgt spid="2050"/>
                                        </p:tgtEl>
                                        <p:attrNameLst>
                                          <p:attrName>ppt_y</p:attrName>
                                        </p:attrNameLst>
                                      </p:cBhvr>
                                      <p:tavLst>
                                        <p:tav tm="0">
                                          <p:val>
                                            <p:strVal val="#ppt_y+.1"/>
                                          </p:val>
                                        </p:tav>
                                        <p:tav tm="100000">
                                          <p:val>
                                            <p:strVal val="#ppt_y"/>
                                          </p:val>
                                        </p:tav>
                                      </p:tavLst>
                                    </p:anim>
                                  </p:childTnLst>
                                </p:cTn>
                              </p:par>
                            </p:childTnLst>
                          </p:cTn>
                        </p:par>
                        <p:par>
                          <p:cTn id="58" fill="hold">
                            <p:stCondLst>
                              <p:cond delay="13000"/>
                            </p:stCondLst>
                            <p:childTnLst>
                              <p:par>
                                <p:cTn id="59" presetID="27" presetClass="emph" presetSubtype="0" fill="hold" grpId="0" nodeType="afterEffect">
                                  <p:stCondLst>
                                    <p:cond delay="0"/>
                                  </p:stCondLst>
                                  <p:childTnLst>
                                    <p:animClr clrSpc="rgb">
                                      <p:cBhvr override="childStyle">
                                        <p:cTn id="60" dur="1500" autoRev="1" fill="hold"/>
                                        <p:tgtEl>
                                          <p:spTgt spid="9"/>
                                        </p:tgtEl>
                                        <p:attrNameLst>
                                          <p:attrName>style.color</p:attrName>
                                        </p:attrNameLst>
                                      </p:cBhvr>
                                      <p:to>
                                        <a:schemeClr val="bg1"/>
                                      </p:to>
                                    </p:animClr>
                                    <p:animClr clrSpc="rgb">
                                      <p:cBhvr>
                                        <p:cTn id="61" dur="1500" autoRev="1" fill="hold"/>
                                        <p:tgtEl>
                                          <p:spTgt spid="9"/>
                                        </p:tgtEl>
                                        <p:attrNameLst>
                                          <p:attrName>fillcolor</p:attrName>
                                        </p:attrNameLst>
                                      </p:cBhvr>
                                      <p:to>
                                        <a:schemeClr val="bg1"/>
                                      </p:to>
                                    </p:animClr>
                                    <p:set>
                                      <p:cBhvr>
                                        <p:cTn id="62" dur="1500" autoRev="1" fill="hold"/>
                                        <p:tgtEl>
                                          <p:spTgt spid="9"/>
                                        </p:tgtEl>
                                        <p:attrNameLst>
                                          <p:attrName>fill.type</p:attrName>
                                        </p:attrNameLst>
                                      </p:cBhvr>
                                      <p:to>
                                        <p:strVal val="solid"/>
                                      </p:to>
                                    </p:set>
                                    <p:set>
                                      <p:cBhvr>
                                        <p:cTn id="63" dur="1500" autoRev="1"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9525"/>
            <a:ext cx="10688638" cy="7553325"/>
          </a:xfrm>
          <a:prstGeom prst="rect">
            <a:avLst/>
          </a:prstGeom>
          <a:noFill/>
          <a:ln w="9525">
            <a:noFill/>
            <a:miter lim="800000"/>
            <a:headEnd/>
            <a:tailEnd/>
          </a:ln>
        </p:spPr>
      </p:pic>
      <p:sp>
        <p:nvSpPr>
          <p:cNvPr id="5" name="TextBox 4"/>
          <p:cNvSpPr txBox="1"/>
          <p:nvPr/>
        </p:nvSpPr>
        <p:spPr>
          <a:xfrm>
            <a:off x="1167855" y="829097"/>
            <a:ext cx="9289032" cy="3970318"/>
          </a:xfrm>
          <a:prstGeom prst="rect">
            <a:avLst/>
          </a:prstGeom>
          <a:noFill/>
        </p:spPr>
        <p:txBody>
          <a:bodyPr wrap="square" rtlCol="0">
            <a:spAutoFit/>
          </a:bodyPr>
          <a:lstStyle/>
          <a:p>
            <a:endParaRPr lang="en-GB" sz="2800" dirty="0"/>
          </a:p>
          <a:p>
            <a:endParaRPr lang="en-GB" sz="2800" i="1" dirty="0" smtClean="0"/>
          </a:p>
          <a:p>
            <a:endParaRPr lang="en-GB" sz="2800" i="1" dirty="0" smtClean="0"/>
          </a:p>
          <a:p>
            <a:r>
              <a:rPr lang="en-GB" sz="2800" b="1" i="1" dirty="0" smtClean="0"/>
              <a:t>“The aim of the ISSUES team is to ensure that the value of the research work carried out by the SUE consortia is understood, appreciated and used by practitioners and other end-users”                                 </a:t>
            </a:r>
          </a:p>
          <a:p>
            <a:pPr algn="r"/>
            <a:r>
              <a:rPr lang="en-GB" sz="2800" i="1" dirty="0" smtClean="0"/>
              <a:t>                                                                                       </a:t>
            </a:r>
            <a:endParaRPr lang="en-GB" sz="1800" i="1" dirty="0" smtClean="0"/>
          </a:p>
          <a:p>
            <a:pPr>
              <a:buFont typeface="Arial" pitchFamily="34" charset="0"/>
              <a:buChar char="•"/>
            </a:pP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44524"/>
            <a:ext cx="10688638" cy="7553325"/>
          </a:xfrm>
          <a:prstGeom prst="rect">
            <a:avLst/>
          </a:prstGeom>
          <a:noFill/>
          <a:ln w="9525">
            <a:noFill/>
            <a:miter lim="800000"/>
            <a:headEnd/>
            <a:tailEnd/>
          </a:ln>
        </p:spPr>
      </p:pic>
      <p:sp>
        <p:nvSpPr>
          <p:cNvPr id="6" name="TextBox 5"/>
          <p:cNvSpPr txBox="1"/>
          <p:nvPr/>
        </p:nvSpPr>
        <p:spPr>
          <a:xfrm>
            <a:off x="591791" y="1886565"/>
            <a:ext cx="9649072" cy="3046988"/>
          </a:xfrm>
          <a:prstGeom prst="rect">
            <a:avLst/>
          </a:prstGeom>
          <a:noFill/>
        </p:spPr>
        <p:txBody>
          <a:bodyPr wrap="square" rtlCol="0">
            <a:spAutoFit/>
          </a:bodyPr>
          <a:lstStyle/>
          <a:p>
            <a:pPr>
              <a:buFont typeface="Arial" pitchFamily="34" charset="0"/>
              <a:buChar char="•"/>
            </a:pPr>
            <a:r>
              <a:rPr lang="en-GB" dirty="0" smtClean="0"/>
              <a:t> Understanding the perspectives of the SUE researchers in relation to KE</a:t>
            </a:r>
          </a:p>
          <a:p>
            <a:r>
              <a:rPr lang="en-GB" dirty="0" smtClean="0"/>
              <a:t> </a:t>
            </a:r>
          </a:p>
          <a:p>
            <a:pPr lvl="1">
              <a:buFont typeface="Arial" pitchFamily="34" charset="0"/>
              <a:buChar char="•"/>
            </a:pPr>
            <a:r>
              <a:rPr lang="en-GB" dirty="0" smtClean="0"/>
              <a:t> Understanding types of outputs generated by SUE </a:t>
            </a:r>
          </a:p>
          <a:p>
            <a:endParaRPr lang="en-GB" dirty="0" smtClean="0"/>
          </a:p>
          <a:p>
            <a:pPr lvl="2">
              <a:buFont typeface="Arial" pitchFamily="34" charset="0"/>
              <a:buChar char="•"/>
            </a:pPr>
            <a:r>
              <a:rPr lang="en-GB" dirty="0" smtClean="0"/>
              <a:t> Understanding the needs and perspectives of practitioners &amp; policy makers in relation to acquisition of new knowledge </a:t>
            </a:r>
          </a:p>
          <a:p>
            <a:endParaRPr lang="en-GB" dirty="0"/>
          </a:p>
        </p:txBody>
      </p:sp>
      <p:sp>
        <p:nvSpPr>
          <p:cNvPr id="5" name="Rectangle 4"/>
          <p:cNvSpPr/>
          <p:nvPr/>
        </p:nvSpPr>
        <p:spPr>
          <a:xfrm>
            <a:off x="2752031" y="943496"/>
            <a:ext cx="6090129"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GB" dirty="0" smtClean="0"/>
              <a:t>ISSUES: Understanding the KE Landscape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FF3300"/>
                                        </p:clrVal>
                                      </p:to>
                                    </p:set>
                                    <p:set>
                                      <p:cBhvr>
                                        <p:cTn id="7" dur="500" fill="hold"/>
                                        <p:tgtEl>
                                          <p:spTgt spid="6">
                                            <p:txEl>
                                              <p:pRg st="0" end="0"/>
                                            </p:txEl>
                                          </p:spTgt>
                                        </p:tgtEl>
                                        <p:attrNameLst>
                                          <p:attrName>fillcolor</p:attrName>
                                        </p:attrNameLst>
                                      </p:cBhvr>
                                      <p:to>
                                        <p:clrVal>
                                          <a:srgbClr val="FF330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owerpoint (white"/>
          <p:cNvPicPr>
            <a:picLocks noChangeAspect="1" noChangeArrowheads="1"/>
          </p:cNvPicPr>
          <p:nvPr/>
        </p:nvPicPr>
        <p:blipFill>
          <a:blip r:embed="rId3" cstate="print"/>
          <a:srcRect/>
          <a:stretch>
            <a:fillRect/>
          </a:stretch>
        </p:blipFill>
        <p:spPr bwMode="auto">
          <a:xfrm>
            <a:off x="1" y="0"/>
            <a:ext cx="10692349" cy="7555847"/>
          </a:xfrm>
          <a:prstGeom prst="rect">
            <a:avLst/>
          </a:prstGeom>
          <a:noFill/>
          <a:ln w="9525">
            <a:noFill/>
            <a:miter lim="800000"/>
            <a:headEnd/>
            <a:tailEnd/>
          </a:ln>
        </p:spPr>
      </p:pic>
      <p:sp>
        <p:nvSpPr>
          <p:cNvPr id="5" name="TextBox 4"/>
          <p:cNvSpPr txBox="1"/>
          <p:nvPr/>
        </p:nvSpPr>
        <p:spPr>
          <a:xfrm>
            <a:off x="1743919" y="685081"/>
            <a:ext cx="8352928" cy="1569660"/>
          </a:xfrm>
          <a:prstGeom prst="rect">
            <a:avLst/>
          </a:prstGeom>
          <a:noFill/>
        </p:spPr>
        <p:txBody>
          <a:bodyPr wrap="square" rtlCol="0">
            <a:spAutoFit/>
          </a:bodyPr>
          <a:lstStyle/>
          <a:p>
            <a:pPr algn="ctr"/>
            <a:r>
              <a:rPr lang="en-GB" dirty="0" smtClean="0">
                <a:solidFill>
                  <a:srgbClr val="FF0000"/>
                </a:solidFill>
              </a:rPr>
              <a:t>Understanding the perspectives of the SUE researchers</a:t>
            </a:r>
          </a:p>
          <a:p>
            <a:pPr algn="ctr"/>
            <a:r>
              <a:rPr lang="en-GB" b="1" dirty="0" smtClean="0">
                <a:solidFill>
                  <a:srgbClr val="FF0000"/>
                </a:solidFill>
              </a:rPr>
              <a:t>How?</a:t>
            </a:r>
          </a:p>
          <a:p>
            <a:endParaRPr lang="en-GB" b="1" dirty="0" smtClean="0"/>
          </a:p>
          <a:p>
            <a:endParaRPr lang="en-GB" dirty="0"/>
          </a:p>
        </p:txBody>
      </p:sp>
      <p:sp>
        <p:nvSpPr>
          <p:cNvPr id="4" name="TextBox 3"/>
          <p:cNvSpPr txBox="1"/>
          <p:nvPr/>
        </p:nvSpPr>
        <p:spPr>
          <a:xfrm>
            <a:off x="1671911" y="1693193"/>
            <a:ext cx="8568952" cy="1938992"/>
          </a:xfrm>
          <a:prstGeom prst="rect">
            <a:avLst/>
          </a:prstGeom>
          <a:noFill/>
        </p:spPr>
        <p:txBody>
          <a:bodyPr wrap="square" rtlCol="0">
            <a:spAutoFit/>
          </a:bodyPr>
          <a:lstStyle/>
          <a:p>
            <a:pPr>
              <a:buFont typeface="Arial" pitchFamily="34" charset="0"/>
              <a:buChar char="•"/>
            </a:pPr>
            <a:r>
              <a:rPr lang="en-GB" b="1" dirty="0" smtClean="0"/>
              <a:t>face to face discussions </a:t>
            </a:r>
            <a:r>
              <a:rPr lang="en-GB" dirty="0" smtClean="0"/>
              <a:t>with the Principal Investigators to explore knowledge transfer issues using the experience of SUE </a:t>
            </a:r>
            <a:r>
              <a:rPr lang="en-GB" dirty="0" err="1" smtClean="0"/>
              <a:t>PI's</a:t>
            </a:r>
            <a:r>
              <a:rPr lang="en-GB" dirty="0" smtClean="0"/>
              <a:t> and their researchers. </a:t>
            </a:r>
          </a:p>
          <a:p>
            <a:endParaRPr lang="en-GB" dirty="0" smtClean="0"/>
          </a:p>
          <a:p>
            <a:endParaRPr lang="en-GB" dirty="0"/>
          </a:p>
        </p:txBody>
      </p:sp>
      <p:sp>
        <p:nvSpPr>
          <p:cNvPr id="6" name="TextBox 5"/>
          <p:cNvSpPr txBox="1"/>
          <p:nvPr/>
        </p:nvSpPr>
        <p:spPr>
          <a:xfrm>
            <a:off x="1959943" y="3133353"/>
            <a:ext cx="8064896" cy="1938992"/>
          </a:xfrm>
          <a:prstGeom prst="rect">
            <a:avLst/>
          </a:prstGeom>
          <a:noFill/>
        </p:spPr>
        <p:txBody>
          <a:bodyPr wrap="square" rtlCol="0">
            <a:spAutoFit/>
          </a:bodyPr>
          <a:lstStyle/>
          <a:p>
            <a:pPr lvl="1">
              <a:buFont typeface="Arial" pitchFamily="34" charset="0"/>
              <a:buChar char="•"/>
            </a:pPr>
            <a:r>
              <a:rPr lang="en-GB" dirty="0" smtClean="0"/>
              <a:t> </a:t>
            </a:r>
            <a:r>
              <a:rPr lang="en-GB" b="1" dirty="0" smtClean="0"/>
              <a:t>hosted events </a:t>
            </a:r>
            <a:r>
              <a:rPr lang="en-GB" dirty="0" smtClean="0"/>
              <a:t>in September 2007 and November 2008 to enable researchers to exchange their views and experience of good practice in research dissemination</a:t>
            </a:r>
          </a:p>
          <a:p>
            <a:endParaRPr lang="en-GB" dirty="0"/>
          </a:p>
        </p:txBody>
      </p:sp>
      <p:sp>
        <p:nvSpPr>
          <p:cNvPr id="7" name="TextBox 6"/>
          <p:cNvSpPr txBox="1"/>
          <p:nvPr/>
        </p:nvSpPr>
        <p:spPr>
          <a:xfrm>
            <a:off x="2247975" y="4573513"/>
            <a:ext cx="7488832" cy="1569660"/>
          </a:xfrm>
          <a:prstGeom prst="rect">
            <a:avLst/>
          </a:prstGeom>
          <a:noFill/>
        </p:spPr>
        <p:txBody>
          <a:bodyPr wrap="square" rtlCol="0">
            <a:spAutoFit/>
          </a:bodyPr>
          <a:lstStyle/>
          <a:p>
            <a:endParaRPr lang="en-GB" dirty="0" smtClean="0"/>
          </a:p>
          <a:p>
            <a:pPr lvl="2">
              <a:buFont typeface="Arial" pitchFamily="34" charset="0"/>
              <a:buChar char="•"/>
            </a:pPr>
            <a:r>
              <a:rPr lang="en-GB" b="1" dirty="0" smtClean="0"/>
              <a:t>case studies </a:t>
            </a:r>
            <a:r>
              <a:rPr lang="en-GB" dirty="0" smtClean="0"/>
              <a:t>of KT Practice at a consortia level to build KT Maps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werpoint (white"/>
          <p:cNvPicPr>
            <a:picLocks noChangeAspect="1" noChangeArrowheads="1"/>
          </p:cNvPicPr>
          <p:nvPr/>
        </p:nvPicPr>
        <p:blipFill>
          <a:blip r:embed="rId3" cstate="print"/>
          <a:srcRect/>
          <a:stretch>
            <a:fillRect/>
          </a:stretch>
        </p:blipFill>
        <p:spPr bwMode="auto">
          <a:xfrm>
            <a:off x="0" y="0"/>
            <a:ext cx="10691813" cy="7556500"/>
          </a:xfrm>
          <a:prstGeom prst="rect">
            <a:avLst/>
          </a:prstGeom>
          <a:noFill/>
          <a:ln w="9525">
            <a:noFill/>
            <a:miter lim="800000"/>
            <a:headEnd/>
            <a:tailEnd/>
          </a:ln>
        </p:spPr>
      </p:pic>
      <p:sp>
        <p:nvSpPr>
          <p:cNvPr id="17411" name="Text Box 3"/>
          <p:cNvSpPr txBox="1">
            <a:spLocks noChangeArrowheads="1"/>
          </p:cNvSpPr>
          <p:nvPr/>
        </p:nvSpPr>
        <p:spPr bwMode="auto">
          <a:xfrm>
            <a:off x="1527175" y="325438"/>
            <a:ext cx="5761038" cy="946150"/>
          </a:xfrm>
          <a:prstGeom prst="rect">
            <a:avLst/>
          </a:prstGeom>
          <a:noFill/>
          <a:ln w="9525">
            <a:noFill/>
            <a:miter lim="800000"/>
            <a:headEnd/>
            <a:tailEnd/>
          </a:ln>
        </p:spPr>
        <p:txBody>
          <a:bodyPr>
            <a:spAutoFit/>
          </a:bodyPr>
          <a:lstStyle/>
          <a:p>
            <a:pPr>
              <a:spcBef>
                <a:spcPct val="50000"/>
              </a:spcBef>
            </a:pPr>
            <a:r>
              <a:rPr lang="en-US" sz="2800">
                <a:solidFill>
                  <a:srgbClr val="4D4D4D"/>
                </a:solidFill>
                <a:latin typeface="Arial" pitchFamily="34" charset="0"/>
              </a:rPr>
              <a:t>Improving KE through the whole research cycle</a:t>
            </a:r>
          </a:p>
        </p:txBody>
      </p:sp>
      <p:grpSp>
        <p:nvGrpSpPr>
          <p:cNvPr id="2" name="Group 12"/>
          <p:cNvGrpSpPr>
            <a:grpSpLocks/>
          </p:cNvGrpSpPr>
          <p:nvPr/>
        </p:nvGrpSpPr>
        <p:grpSpPr bwMode="auto">
          <a:xfrm>
            <a:off x="592138" y="1260475"/>
            <a:ext cx="7899400" cy="6049963"/>
            <a:chOff x="373" y="794"/>
            <a:chExt cx="4976" cy="3811"/>
          </a:xfrm>
        </p:grpSpPr>
        <p:pic>
          <p:nvPicPr>
            <p:cNvPr id="17415" name="Picture 8"/>
            <p:cNvPicPr>
              <a:picLocks noChangeAspect="1" noChangeArrowheads="1"/>
            </p:cNvPicPr>
            <p:nvPr/>
          </p:nvPicPr>
          <p:blipFill>
            <a:blip r:embed="rId4" cstate="print"/>
            <a:srcRect t="2292" b="2872"/>
            <a:stretch>
              <a:fillRect/>
            </a:stretch>
          </p:blipFill>
          <p:spPr bwMode="auto">
            <a:xfrm>
              <a:off x="2142" y="840"/>
              <a:ext cx="3207" cy="3765"/>
            </a:xfrm>
            <a:prstGeom prst="rect">
              <a:avLst/>
            </a:prstGeom>
            <a:noFill/>
            <a:ln w="22225" algn="ctr">
              <a:noFill/>
              <a:miter lim="800000"/>
              <a:headEnd/>
              <a:tailEnd/>
            </a:ln>
          </p:spPr>
        </p:pic>
        <p:pic>
          <p:nvPicPr>
            <p:cNvPr id="17416" name="Picture 9"/>
            <p:cNvPicPr>
              <a:picLocks noChangeAspect="1" noChangeArrowheads="1"/>
            </p:cNvPicPr>
            <p:nvPr/>
          </p:nvPicPr>
          <p:blipFill>
            <a:blip r:embed="rId5" cstate="print"/>
            <a:srcRect/>
            <a:stretch>
              <a:fillRect/>
            </a:stretch>
          </p:blipFill>
          <p:spPr bwMode="auto">
            <a:xfrm>
              <a:off x="373" y="1021"/>
              <a:ext cx="1092" cy="1540"/>
            </a:xfrm>
            <a:prstGeom prst="rect">
              <a:avLst/>
            </a:prstGeom>
            <a:noFill/>
            <a:ln w="22225" algn="ctr">
              <a:solidFill>
                <a:schemeClr val="tx1"/>
              </a:solidFill>
              <a:miter lim="800000"/>
              <a:headEnd/>
              <a:tailEnd/>
            </a:ln>
          </p:spPr>
        </p:pic>
        <p:sp>
          <p:nvSpPr>
            <p:cNvPr id="17417" name="Line 10"/>
            <p:cNvSpPr>
              <a:spLocks noChangeShapeType="1"/>
            </p:cNvSpPr>
            <p:nvPr/>
          </p:nvSpPr>
          <p:spPr bwMode="auto">
            <a:xfrm>
              <a:off x="1280" y="2427"/>
              <a:ext cx="907" cy="1815"/>
            </a:xfrm>
            <a:prstGeom prst="line">
              <a:avLst/>
            </a:prstGeom>
            <a:noFill/>
            <a:ln w="22225">
              <a:solidFill>
                <a:srgbClr val="92D050"/>
              </a:solidFill>
              <a:round/>
              <a:headEnd/>
              <a:tailEnd/>
            </a:ln>
          </p:spPr>
          <p:txBody>
            <a:bodyPr anchor="ctr"/>
            <a:lstStyle/>
            <a:p>
              <a:endParaRPr lang="en-GB"/>
            </a:p>
          </p:txBody>
        </p:sp>
        <p:sp>
          <p:nvSpPr>
            <p:cNvPr id="17418" name="Line 11"/>
            <p:cNvSpPr>
              <a:spLocks noChangeShapeType="1"/>
            </p:cNvSpPr>
            <p:nvPr/>
          </p:nvSpPr>
          <p:spPr bwMode="auto">
            <a:xfrm flipV="1">
              <a:off x="1416" y="794"/>
              <a:ext cx="1633" cy="454"/>
            </a:xfrm>
            <a:prstGeom prst="line">
              <a:avLst/>
            </a:prstGeom>
            <a:noFill/>
            <a:ln w="22225">
              <a:solidFill>
                <a:srgbClr val="92D050"/>
              </a:solidFill>
              <a:round/>
              <a:headEnd/>
              <a:tailEnd/>
            </a:ln>
          </p:spPr>
          <p:txBody>
            <a:bodyPr anchor="ctr"/>
            <a:lstStyle/>
            <a:p>
              <a:endParaRPr lang="en-GB"/>
            </a:p>
          </p:txBody>
        </p:sp>
      </p:grpSp>
      <p:pic>
        <p:nvPicPr>
          <p:cNvPr id="17414" name="Picture 5" descr="small pic"/>
          <p:cNvPicPr>
            <a:picLocks noChangeAspect="1" noChangeArrowheads="1"/>
          </p:cNvPicPr>
          <p:nvPr/>
        </p:nvPicPr>
        <p:blipFill>
          <a:blip r:embed="rId6" cstate="print"/>
          <a:srcRect/>
          <a:stretch>
            <a:fillRect/>
          </a:stretch>
        </p:blipFill>
        <p:spPr bwMode="auto">
          <a:xfrm>
            <a:off x="7467600" y="304800"/>
            <a:ext cx="288290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point (white"/>
          <p:cNvPicPr>
            <a:picLocks noChangeAspect="1" noChangeArrowheads="1"/>
          </p:cNvPicPr>
          <p:nvPr/>
        </p:nvPicPr>
        <p:blipFill>
          <a:blip r:embed="rId3" cstate="print"/>
          <a:srcRect/>
          <a:stretch>
            <a:fillRect/>
          </a:stretch>
        </p:blipFill>
        <p:spPr bwMode="auto">
          <a:xfrm>
            <a:off x="0" y="44524"/>
            <a:ext cx="10688638" cy="7553325"/>
          </a:xfrm>
          <a:prstGeom prst="rect">
            <a:avLst/>
          </a:prstGeom>
          <a:noFill/>
          <a:ln w="9525">
            <a:noFill/>
            <a:miter lim="800000"/>
            <a:headEnd/>
            <a:tailEnd/>
          </a:ln>
        </p:spPr>
      </p:pic>
      <p:sp>
        <p:nvSpPr>
          <p:cNvPr id="6" name="TextBox 5"/>
          <p:cNvSpPr txBox="1"/>
          <p:nvPr/>
        </p:nvSpPr>
        <p:spPr>
          <a:xfrm>
            <a:off x="2031951" y="1733257"/>
            <a:ext cx="8208912" cy="3416320"/>
          </a:xfrm>
          <a:prstGeom prst="rect">
            <a:avLst/>
          </a:prstGeom>
          <a:noFill/>
        </p:spPr>
        <p:txBody>
          <a:bodyPr wrap="square" rtlCol="0">
            <a:spAutoFit/>
          </a:bodyPr>
          <a:lstStyle/>
          <a:p>
            <a:pPr>
              <a:buFont typeface="Arial" pitchFamily="34" charset="0"/>
              <a:buChar char="•"/>
            </a:pPr>
            <a:r>
              <a:rPr lang="en-GB" dirty="0" smtClean="0"/>
              <a:t> Understanding the perspectives of the SUE researchers in relation to KE</a:t>
            </a:r>
          </a:p>
          <a:p>
            <a:r>
              <a:rPr lang="en-GB" dirty="0" smtClean="0"/>
              <a:t> </a:t>
            </a:r>
          </a:p>
          <a:p>
            <a:pPr>
              <a:buFont typeface="Arial" pitchFamily="34" charset="0"/>
              <a:buChar char="•"/>
            </a:pPr>
            <a:r>
              <a:rPr lang="en-GB" dirty="0" smtClean="0"/>
              <a:t> Understanding types of outputs generated by SUE </a:t>
            </a:r>
          </a:p>
          <a:p>
            <a:endParaRPr lang="en-GB" dirty="0" smtClean="0"/>
          </a:p>
          <a:p>
            <a:pPr>
              <a:buFont typeface="Arial" pitchFamily="34" charset="0"/>
              <a:buChar char="•"/>
            </a:pPr>
            <a:r>
              <a:rPr lang="en-GB" dirty="0" smtClean="0"/>
              <a:t> Understanding the needs and perspectives of practitioners &amp; policy makers in relation to acquisition of new knowledge </a:t>
            </a:r>
          </a:p>
          <a:p>
            <a:endParaRPr lang="en-GB" dirty="0"/>
          </a:p>
        </p:txBody>
      </p:sp>
      <p:sp>
        <p:nvSpPr>
          <p:cNvPr id="5" name="Rectangle 4"/>
          <p:cNvSpPr/>
          <p:nvPr/>
        </p:nvSpPr>
        <p:spPr>
          <a:xfrm>
            <a:off x="2752031" y="943496"/>
            <a:ext cx="6090129" cy="461665"/>
          </a:xfrm>
          <a:prstGeom prst="rect">
            <a:avLst/>
          </a:prstGeom>
          <a:ln w="38100">
            <a:solidFill>
              <a:srgbClr val="92D05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GB" dirty="0" smtClean="0"/>
              <a:t>ISSUES: Understanding the KE Landscape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5"/>
                                        </p:tgtEl>
                                        <p:attrNameLst>
                                          <p:attrName>style.color</p:attrName>
                                        </p:attrNameLst>
                                      </p:cBhvr>
                                      <p:to>
                                        <a:schemeClr val="bg1"/>
                                      </p:to>
                                    </p:animClr>
                                    <p:animClr clrSpc="rgb">
                                      <p:cBhvr>
                                        <p:cTn id="7" dur="1000" autoRev="1" fill="hold"/>
                                        <p:tgtEl>
                                          <p:spTgt spid="5"/>
                                        </p:tgtEl>
                                        <p:attrNameLst>
                                          <p:attrName>fillcolor</p:attrName>
                                        </p:attrNameLst>
                                      </p:cBhvr>
                                      <p:to>
                                        <a:schemeClr val="bg1"/>
                                      </p:to>
                                    </p:animClr>
                                    <p:set>
                                      <p:cBhvr>
                                        <p:cTn id="8" dur="1000" autoRev="1" fill="hold"/>
                                        <p:tgtEl>
                                          <p:spTgt spid="5"/>
                                        </p:tgtEl>
                                        <p:attrNameLst>
                                          <p:attrName>fill.type</p:attrName>
                                        </p:attrNameLst>
                                      </p:cBhvr>
                                      <p:to>
                                        <p:strVal val="solid"/>
                                      </p:to>
                                    </p:set>
                                    <p:set>
                                      <p:cBhvr>
                                        <p:cTn id="9" dur="1000" autoRev="1" fill="hold"/>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2000" fill="hold"/>
                                        <p:tgtEl>
                                          <p:spTgt spid="6">
                                            <p:txEl>
                                              <p:pRg st="2" end="2"/>
                                            </p:txEl>
                                          </p:spTgt>
                                        </p:tgtEl>
                                        <p:attrNameLst>
                                          <p:attrName>style.color</p:attrName>
                                        </p:attrNameLst>
                                      </p:cBhvr>
                                      <p:to>
                                        <p:clrVal>
                                          <a:srgbClr val="FF3300"/>
                                        </p:clrVal>
                                      </p:to>
                                    </p:set>
                                    <p:set>
                                      <p:cBhvr>
                                        <p:cTn id="14" dur="2000" fill="hold"/>
                                        <p:tgtEl>
                                          <p:spTgt spid="6">
                                            <p:txEl>
                                              <p:pRg st="2" end="2"/>
                                            </p:txEl>
                                          </p:spTgt>
                                        </p:tgtEl>
                                        <p:attrNameLst>
                                          <p:attrName>fillcolor</p:attrName>
                                        </p:attrNameLst>
                                      </p:cBhvr>
                                      <p:to>
                                        <p:clrVal>
                                          <a:srgbClr val="FF3300"/>
                                        </p:clrVal>
                                      </p:to>
                                    </p:set>
                                    <p:set>
                                      <p:cBhvr>
                                        <p:cTn id="15" dur="20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owerpoint (white"/>
          <p:cNvPicPr>
            <a:picLocks noChangeAspect="1" noChangeArrowheads="1"/>
          </p:cNvPicPr>
          <p:nvPr/>
        </p:nvPicPr>
        <p:blipFill>
          <a:blip r:embed="rId3" cstate="print"/>
          <a:srcRect/>
          <a:stretch>
            <a:fillRect/>
          </a:stretch>
        </p:blipFill>
        <p:spPr bwMode="auto">
          <a:xfrm>
            <a:off x="1" y="42002"/>
            <a:ext cx="10692349" cy="7555847"/>
          </a:xfrm>
          <a:prstGeom prst="rect">
            <a:avLst/>
          </a:prstGeom>
          <a:noFill/>
          <a:ln w="9525">
            <a:noFill/>
            <a:miter lim="800000"/>
            <a:headEnd/>
            <a:tailEnd/>
          </a:ln>
        </p:spPr>
      </p:pic>
      <p:sp>
        <p:nvSpPr>
          <p:cNvPr id="4" name="TextBox 3"/>
          <p:cNvSpPr txBox="1"/>
          <p:nvPr/>
        </p:nvSpPr>
        <p:spPr>
          <a:xfrm>
            <a:off x="1399606" y="541065"/>
            <a:ext cx="9289032" cy="3785652"/>
          </a:xfrm>
          <a:prstGeom prst="rect">
            <a:avLst/>
          </a:prstGeom>
          <a:noFill/>
        </p:spPr>
        <p:txBody>
          <a:bodyPr wrap="square" rtlCol="0">
            <a:spAutoFit/>
          </a:bodyPr>
          <a:lstStyle/>
          <a:p>
            <a:r>
              <a:rPr lang="en-GB" b="1" dirty="0" smtClean="0"/>
              <a:t>Understanding types of outputs generated by SUE </a:t>
            </a:r>
          </a:p>
          <a:p>
            <a:endParaRPr lang="en-GB" b="1" dirty="0" smtClean="0"/>
          </a:p>
          <a:p>
            <a:pPr>
              <a:buFont typeface="Arial" pitchFamily="34" charset="0"/>
              <a:buChar char="•"/>
            </a:pPr>
            <a:r>
              <a:rPr lang="en-GB" dirty="0" smtClean="0"/>
              <a:t> </a:t>
            </a:r>
            <a:r>
              <a:rPr lang="en-GB" b="1" dirty="0" smtClean="0"/>
              <a:t>compiled, summarised and categorized all outputs </a:t>
            </a:r>
            <a:r>
              <a:rPr lang="en-GB" dirty="0" smtClean="0"/>
              <a:t>from SUE 1 consortia and ongoing outputs from SUE 2</a:t>
            </a:r>
          </a:p>
          <a:p>
            <a:pPr>
              <a:buFont typeface="Arial" pitchFamily="34" charset="0"/>
              <a:buChar char="•"/>
            </a:pPr>
            <a:endParaRPr lang="en-GB" dirty="0"/>
          </a:p>
          <a:p>
            <a:pPr lvl="1">
              <a:buFont typeface="Arial" pitchFamily="34" charset="0"/>
              <a:buChar char="•"/>
            </a:pPr>
            <a:r>
              <a:rPr lang="en-GB" b="1" dirty="0" smtClean="0"/>
              <a:t> categorised spread of dissemination</a:t>
            </a:r>
            <a:r>
              <a:rPr lang="en-GB" b="1" dirty="0"/>
              <a:t> </a:t>
            </a:r>
            <a:r>
              <a:rPr lang="en-GB" b="1" dirty="0" smtClean="0"/>
              <a:t>activities</a:t>
            </a:r>
            <a:r>
              <a:rPr lang="en-GB" dirty="0" smtClean="0"/>
              <a:t> undertaken by consortia, and their distribution across the spectrum from ‘academic-oriented’ to ‘practitioner and policy-maker oriented’. </a:t>
            </a:r>
          </a:p>
          <a:p>
            <a:pPr>
              <a:buFont typeface="Arial" pitchFamily="34" charset="0"/>
              <a:buChar char="•"/>
            </a:pPr>
            <a:endParaRPr lang="en-GB" dirty="0"/>
          </a:p>
          <a:p>
            <a:endParaRPr lang="en-GB" dirty="0"/>
          </a:p>
        </p:txBody>
      </p:sp>
      <p:pic>
        <p:nvPicPr>
          <p:cNvPr id="5" name="Picture 1"/>
          <p:cNvPicPr>
            <a:picLocks noChangeAspect="1" noChangeArrowheads="1"/>
          </p:cNvPicPr>
          <p:nvPr/>
        </p:nvPicPr>
        <p:blipFill>
          <a:blip r:embed="rId4" cstate="print"/>
          <a:srcRect/>
          <a:stretch>
            <a:fillRect/>
          </a:stretch>
        </p:blipFill>
        <p:spPr bwMode="auto">
          <a:xfrm>
            <a:off x="3184079" y="3853433"/>
            <a:ext cx="4464496" cy="27405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869</Words>
  <Application>Microsoft Office PowerPoint</Application>
  <PresentationFormat>Custom</PresentationFormat>
  <Paragraphs>251</Paragraphs>
  <Slides>31</Slides>
  <Notes>31</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Industry preferred methods compared to   SUE dissemination methods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John Lee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Lee</dc:creator>
  <cp:lastModifiedBy>ac212</cp:lastModifiedBy>
  <cp:revision>80</cp:revision>
  <dcterms:created xsi:type="dcterms:W3CDTF">2007-07-30T17:53:12Z</dcterms:created>
  <dcterms:modified xsi:type="dcterms:W3CDTF">2010-11-05T12:38:39Z</dcterms:modified>
</cp:coreProperties>
</file>